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61" r:id="rId4"/>
    <p:sldId id="263" r:id="rId5"/>
    <p:sldId id="264" r:id="rId6"/>
    <p:sldId id="265" r:id="rId7"/>
    <p:sldId id="27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5" r:id="rId16"/>
    <p:sldId id="276" r:id="rId17"/>
    <p:sldId id="273" r:id="rId18"/>
    <p:sldId id="277" r:id="rId19"/>
    <p:sldId id="257" r:id="rId20"/>
    <p:sldId id="259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A2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76975" autoAdjust="0"/>
  </p:normalViewPr>
  <p:slideViewPr>
    <p:cSldViewPr snapToGrid="0">
      <p:cViewPr varScale="1">
        <p:scale>
          <a:sx n="61" d="100"/>
          <a:sy n="61" d="100"/>
        </p:scale>
        <p:origin x="10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A2C8B-18C7-4D63-BBB4-0540897149CF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8719E-1C30-4301-94C1-1AC83C2B3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103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8719E-1C30-4301-94C1-1AC83C2B3B0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83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ko-KR" altLang="en-US" dirty="0" err="1"/>
              <a:t>가장먼저</a:t>
            </a:r>
            <a:r>
              <a:rPr lang="en-US" altLang="ko-KR" dirty="0"/>
              <a:t>, </a:t>
            </a:r>
            <a:r>
              <a:rPr lang="ko-KR" altLang="en-US" dirty="0" err="1"/>
              <a:t>카르만볼텍스</a:t>
            </a:r>
            <a:r>
              <a:rPr lang="ko-KR" altLang="en-US" dirty="0"/>
              <a:t> 현상을 이해하기 위해 </a:t>
            </a:r>
            <a:endParaRPr lang="en-US" altLang="ko-KR" dirty="0"/>
          </a:p>
          <a:p>
            <a:r>
              <a:rPr lang="ko-KR" altLang="en-US" dirty="0"/>
              <a:t>직접 환경을 조성하여 </a:t>
            </a:r>
            <a:r>
              <a:rPr lang="ko-KR" altLang="en-US" dirty="0" err="1"/>
              <a:t>현상재현</a:t>
            </a:r>
            <a:r>
              <a:rPr lang="ko-KR" altLang="en-US" dirty="0"/>
              <a:t> 모의실험을 진행</a:t>
            </a:r>
            <a:r>
              <a:rPr lang="en-US" altLang="ko-KR" dirty="0"/>
              <a:t>, </a:t>
            </a:r>
            <a:r>
              <a:rPr lang="ko-KR" altLang="en-US" dirty="0"/>
              <a:t>관찰하였습니다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한라산에서 실제 일어났던 현상처럼 거대한 기류에 의한 </a:t>
            </a:r>
            <a:r>
              <a:rPr lang="ko-KR" altLang="en-US" dirty="0" err="1"/>
              <a:t>카르만볼텍스현상을</a:t>
            </a:r>
            <a:endParaRPr lang="en-US" altLang="ko-KR" dirty="0"/>
          </a:p>
          <a:p>
            <a:r>
              <a:rPr lang="ko-KR" altLang="en-US" dirty="0"/>
              <a:t>재현하기 위해 공기를 유체로 하여 먼저 실험해 보았습니다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어떠어떠어떻게</a:t>
            </a:r>
            <a:r>
              <a:rPr lang="ko-KR" altLang="en-US" dirty="0"/>
              <a:t> 하여 실험환경을 조성했고 현상을 관찰해보았습니다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원하는 현상이 일어나지 않아 액체인 물을 유체로 하여 두번째 모의실험을</a:t>
            </a:r>
            <a:endParaRPr lang="en-US" altLang="ko-KR" dirty="0"/>
          </a:p>
          <a:p>
            <a:r>
              <a:rPr lang="ko-KR" altLang="en-US" dirty="0"/>
              <a:t>진행하였습니다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어떠어떠어덯게하여</a:t>
            </a:r>
            <a:r>
              <a:rPr lang="ko-KR" altLang="en-US" dirty="0"/>
              <a:t> 현상을 관찰했으나 </a:t>
            </a:r>
            <a:endParaRPr lang="en-US" altLang="ko-KR" dirty="0"/>
          </a:p>
          <a:p>
            <a:r>
              <a:rPr lang="ko-KR" altLang="en-US" dirty="0"/>
              <a:t>이경우 역시 현상을 관찰하기 어려웠습니다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8719E-1C30-4301-94C1-1AC83C2B3B0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12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8719E-1C30-4301-94C1-1AC83C2B3B0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661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8719E-1C30-4301-94C1-1AC83C2B3B0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467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8719E-1C30-4301-94C1-1AC83C2B3B0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956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8719E-1C30-4301-94C1-1AC83C2B3B0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560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차후 연구계획은 다음과 같습니다</a:t>
            </a:r>
            <a:r>
              <a:rPr lang="en-US" altLang="ko-KR" dirty="0"/>
              <a:t>. </a:t>
            </a:r>
            <a:r>
              <a:rPr lang="ko-KR" altLang="en-US" dirty="0"/>
              <a:t>시뮬레이션을 통해 얻은 데이터 자료를 기반으로 또다시 모의실험을 진행할 것입니다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정량적으로 얻은 결과를 다시 정성적으로 확인해보는 과정을 진행할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8719E-1C30-4301-94C1-1AC83C2B3B0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980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8719E-1C30-4301-94C1-1AC83C2B3B0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9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F29F7-6FF0-47AF-AF13-9856CCAAD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1D3342-B2D1-4D00-9C02-153327E49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D2218D-B82A-482E-B42F-BB3C01096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D9BC-0B84-49BC-82A0-C4E2D6D57FE6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7B0FD-89ED-4AB5-A3A7-C5DC4C76B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F0BAB-6D40-4FC9-9084-DD3F6C16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47A77-C960-4083-B71A-646DABC50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767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8B475-E6B0-4513-AAE8-0D0BB09A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6BC2E6-145A-4674-AFEC-04A1D4A3D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7F61A1-730C-4FAB-AFED-47AC50F8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D9BC-0B84-49BC-82A0-C4E2D6D57FE6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82C1F-878C-4AFC-A479-4A8D4AA2F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A26E3D-D476-4AC6-9437-7CDA3630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47A77-C960-4083-B71A-646DABC50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14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405B57-5EAB-478C-8816-E2EC72311F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20EA9-79D9-416B-8F09-797F501F6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0B9EE2-BEB7-4CDD-B879-76D04289C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D9BC-0B84-49BC-82A0-C4E2D6D57FE6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C83455-CBF8-4CAC-A581-B11B37336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DB289C-6C29-47C8-9242-A91D159B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47A77-C960-4083-B71A-646DABC50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67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0CEB7-012D-4ABD-8D4F-C86D2B58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DF8E8-C5BC-4741-BDB2-37AF28DAC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6186F3-3415-4F5C-AABE-6AA57D39B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D9BC-0B84-49BC-82A0-C4E2D6D57FE6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75E8DB-E5EF-4870-AD96-7628B5CD2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780C3-2F9D-4C89-8A5D-9F63FA5AE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47A77-C960-4083-B71A-646DABC50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12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9441F-EE1A-42BB-8EDB-7B07AD60D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9882EA-3143-4787-89B2-68032698F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2D89F5-CE38-4826-95EF-824C3453B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D9BC-0B84-49BC-82A0-C4E2D6D57FE6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3D494-3784-4B09-8449-12ECCF4A5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C59A3D-E9F2-4C51-99E9-C18A720D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47A77-C960-4083-B71A-646DABC50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58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7AAD7-A345-4D53-9059-17BEB6C6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89FB4-79F4-48C2-A567-86A3BF23B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BBDA1-66F5-4220-B78C-1193D2AE4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44B001-2C9F-475F-AD77-5435D8766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D9BC-0B84-49BC-82A0-C4E2D6D57FE6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65BB1A-539B-4D85-8AFD-6141A469C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BF2CB-300D-4111-A22B-1FEAD1D0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47A77-C960-4083-B71A-646DABC50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67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C3248-1EAB-4D2F-A9F7-A06094C97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F8610A-8CCD-4767-829F-DD49A45BD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13F228-C115-4BCA-9010-21F98BDF0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010339-92C7-4E60-AF7E-AE834E5D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E022F9-9084-480B-B23F-B149B6398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5890FA-8B49-492F-8CF2-D472ABDBF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D9BC-0B84-49BC-82A0-C4E2D6D57FE6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E14095-9F30-4496-94CC-E0CAACB7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DE5DF-65B7-44EF-9588-8FB236D67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47A77-C960-4083-B71A-646DABC50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80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51291-D94B-4AD2-8AE6-54D6FF44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DB6792-639E-4C4F-924B-D8E295BF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D9BC-0B84-49BC-82A0-C4E2D6D57FE6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BDC305-3612-4B61-A19B-0D5CAE038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8696E1-D028-4165-90F0-1B8164E96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47A77-C960-4083-B71A-646DABC50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6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09DF1A-06F5-460D-917D-817BC278A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D9BC-0B84-49BC-82A0-C4E2D6D57FE6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070EFE-1F35-4404-8687-1F09C690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6CC354-8459-4825-BEA0-0A0F47F0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47A77-C960-4083-B71A-646DABC50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99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FDFFF-91A1-4387-BD78-75065D8B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DC0452-8EED-48D9-8590-82270D46E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E094DF-BDB9-4C50-A03C-634359145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54E73D-4FC5-4240-BA05-54B7B16F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D9BC-0B84-49BC-82A0-C4E2D6D57FE6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594AF4-AD58-44DB-9486-4EB1C146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52434E-3B7B-4733-879F-E7B8EFD1C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47A77-C960-4083-B71A-646DABC50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89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8A6DF-6351-4215-BD78-A0F6F1171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E5148E-CCB7-44F3-9D21-819AA838B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4FEE3C-4E88-4081-A67F-3BBB1DB26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409113-C57A-48B2-B3D6-E38CD7EA4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D9BC-0B84-49BC-82A0-C4E2D6D57FE6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176662-996A-4F45-B710-B7C15410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EE6D96-486E-4380-921E-5FC616D3A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47A77-C960-4083-B71A-646DABC50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2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9E55CB-A53E-478E-8CED-44BACD76E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7B3999-385F-4419-A42C-6F51FF0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FF377C-ACB3-466C-A48A-6C7541020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2D9BC-0B84-49BC-82A0-C4E2D6D57FE6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74521-7645-4B57-BB05-6FEF0C011A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DFB0EA-5331-4D19-82C3-3DEAA9F57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47A77-C960-4083-B71A-646DABC50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19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98BE6-5EFF-40DB-8359-2C5628467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" y="1419225"/>
            <a:ext cx="11858626" cy="2595563"/>
          </a:xfrm>
        </p:spPr>
        <p:txBody>
          <a:bodyPr>
            <a:noAutofit/>
          </a:bodyPr>
          <a:lstStyle/>
          <a:p>
            <a:r>
              <a:rPr lang="ko-KR" altLang="en-US" sz="4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제주도 </a:t>
            </a:r>
            <a:r>
              <a:rPr lang="ko-KR" altLang="en-US" sz="4400" b="1" dirty="0" err="1">
                <a:solidFill>
                  <a:schemeClr val="accent5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카르만</a:t>
            </a:r>
            <a:r>
              <a:rPr lang="ko-KR" altLang="en-US" sz="4400" b="1" dirty="0">
                <a:solidFill>
                  <a:schemeClr val="accent5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4400" b="1" dirty="0" err="1">
                <a:solidFill>
                  <a:schemeClr val="accent5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볼텍스</a:t>
            </a:r>
            <a:r>
              <a:rPr lang="ko-KR" altLang="en-US" sz="4400" b="1" dirty="0">
                <a:solidFill>
                  <a:schemeClr val="accent5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4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현상의 </a:t>
            </a:r>
            <a:br>
              <a:rPr lang="en-US" altLang="ko-KR" sz="4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sz="4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수치해석적 이해와 </a:t>
            </a:r>
            <a:r>
              <a:rPr lang="en-US" altLang="ko-KR" sz="4400" b="1" dirty="0">
                <a:solidFill>
                  <a:srgbClr val="CDA217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3D</a:t>
            </a:r>
            <a:r>
              <a:rPr lang="ko-KR" altLang="en-US" sz="4400" b="1" dirty="0">
                <a:solidFill>
                  <a:srgbClr val="CDA217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모델링 </a:t>
            </a:r>
            <a:r>
              <a:rPr lang="ko-KR" altLang="en-US" sz="4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및 </a:t>
            </a:r>
            <a:r>
              <a:rPr lang="en-US" altLang="ko-KR" sz="4400" b="1" dirty="0">
                <a:solidFill>
                  <a:srgbClr val="CDA217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CFD</a:t>
            </a:r>
            <a:r>
              <a:rPr lang="ko-KR" altLang="en-US" sz="4400" b="1" dirty="0">
                <a:solidFill>
                  <a:srgbClr val="CDA217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실험</a:t>
            </a:r>
            <a:r>
              <a:rPr lang="ko-KR" altLang="en-US" sz="4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을 </a:t>
            </a:r>
            <a:br>
              <a:rPr lang="en-US" altLang="ko-KR" sz="4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sz="4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통한 개선 및 활용방안 연구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1B82D7-3A2A-4FC3-B0D3-B41C2D0F7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5137" y="4116388"/>
            <a:ext cx="6181725" cy="388937"/>
          </a:xfrm>
        </p:spPr>
        <p:txBody>
          <a:bodyPr anchor="ctr">
            <a:normAutofit lnSpcReduction="10000"/>
          </a:bodyPr>
          <a:lstStyle/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18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조 양계장 </a:t>
            </a:r>
            <a:r>
              <a:rPr lang="ko-KR" altLang="en-US" dirty="0" err="1">
                <a:solidFill>
                  <a:schemeClr val="accent3">
                    <a:lumMod val="7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이돈영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accent3">
                    <a:lumMod val="7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김찬진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이은찬 홍대의</a:t>
            </a:r>
          </a:p>
        </p:txBody>
      </p:sp>
    </p:spTree>
    <p:extLst>
      <p:ext uri="{BB962C8B-B14F-4D97-AF65-F5344CB8AC3E}">
        <p14:creationId xmlns:p14="http://schemas.microsoft.com/office/powerpoint/2010/main" val="3980989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581AF14-B24E-42A4-B660-9B5D09352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95261"/>
            <a:ext cx="4934639" cy="30674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2D5EBD-9854-4D75-8028-8C94CA347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62" y="1895261"/>
            <a:ext cx="4934639" cy="30674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1B758D-7CDF-4FCB-966B-946EBE85D1E3}"/>
              </a:ext>
            </a:extLst>
          </p:cNvPr>
          <p:cNvSpPr txBox="1"/>
          <p:nvPr/>
        </p:nvSpPr>
        <p:spPr>
          <a:xfrm>
            <a:off x="678763" y="5082838"/>
            <a:ext cx="4770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원기둥의 반지름을 축소시켰더니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일정한 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반지름에서 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카르만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볼텍스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현상이 일어나지 않았다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3622E398-8444-43E3-B372-57988B1CE69C}"/>
              </a:ext>
            </a:extLst>
          </p:cNvPr>
          <p:cNvSpPr/>
          <p:nvPr/>
        </p:nvSpPr>
        <p:spPr>
          <a:xfrm>
            <a:off x="5772840" y="5221338"/>
            <a:ext cx="887452" cy="646331"/>
          </a:xfrm>
          <a:prstGeom prst="stripedRigh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78FF6-706D-4038-8CD5-FBFB2736DB23}"/>
              </a:ext>
            </a:extLst>
          </p:cNvPr>
          <p:cNvSpPr txBox="1"/>
          <p:nvPr/>
        </p:nvSpPr>
        <p:spPr>
          <a:xfrm>
            <a:off x="6858000" y="5082838"/>
            <a:ext cx="4655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카르만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20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볼텍스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현상이 일어나려면 </a:t>
            </a:r>
            <a:endParaRPr lang="en-US" altLang="ko-KR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rgbClr val="CDA217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장애물의 직경</a:t>
            </a:r>
            <a:r>
              <a:rPr lang="en-US" altLang="ko-KR" b="1" dirty="0">
                <a:solidFill>
                  <a:srgbClr val="CDA217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en-US" b="1" dirty="0">
                <a:solidFill>
                  <a:srgbClr val="CDA217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두께</a:t>
            </a:r>
            <a:r>
              <a:rPr lang="en-US" altLang="ko-KR" b="1" dirty="0">
                <a:solidFill>
                  <a:srgbClr val="CDA217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  <a:r>
              <a:rPr lang="ko-KR" altLang="en-US" b="1" dirty="0">
                <a:solidFill>
                  <a:srgbClr val="CDA217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 일정 크기 이상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 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되어야 하는구나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!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B062EE29-6869-47A9-ACA6-1565AA9639B9}"/>
              </a:ext>
            </a:extLst>
          </p:cNvPr>
          <p:cNvSpPr/>
          <p:nvPr/>
        </p:nvSpPr>
        <p:spPr>
          <a:xfrm>
            <a:off x="11836400" y="0"/>
            <a:ext cx="3556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A908B9B-3D7A-453F-A76B-7D98ECF48099}"/>
              </a:ext>
            </a:extLst>
          </p:cNvPr>
          <p:cNvSpPr txBox="1">
            <a:spLocks/>
          </p:cNvSpPr>
          <p:nvPr/>
        </p:nvSpPr>
        <p:spPr>
          <a:xfrm>
            <a:off x="7199416" y="155565"/>
            <a:ext cx="4512733" cy="37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정성적인 모델링 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2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차원 시뮬레이션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09C9808-1B6F-4833-ADDB-C4241F9FCB47}"/>
              </a:ext>
            </a:extLst>
          </p:cNvPr>
          <p:cNvSpPr txBox="1">
            <a:spLocks/>
          </p:cNvSpPr>
          <p:nvPr/>
        </p:nvSpPr>
        <p:spPr>
          <a:xfrm>
            <a:off x="2728382" y="381575"/>
            <a:ext cx="67352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</a:t>
            </a:r>
            <a:r>
              <a:rPr lang="ko-KR" altLang="en-US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차 변인 </a:t>
            </a:r>
            <a:r>
              <a:rPr lang="en-US" altLang="ko-KR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 </a:t>
            </a:r>
            <a:r>
              <a:rPr lang="ko-KR" altLang="en-US" sz="4800" dirty="0">
                <a:solidFill>
                  <a:srgbClr val="CDA217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반지름</a:t>
            </a:r>
            <a:r>
              <a:rPr lang="ko-KR" altLang="en-US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축소</a:t>
            </a:r>
          </a:p>
        </p:txBody>
      </p:sp>
    </p:spTree>
    <p:extLst>
      <p:ext uri="{BB962C8B-B14F-4D97-AF65-F5344CB8AC3E}">
        <p14:creationId xmlns:p14="http://schemas.microsoft.com/office/powerpoint/2010/main" val="1800967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338A708-ED2C-4377-A0CC-DA2201B9B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776679"/>
            <a:ext cx="3516081" cy="21856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80A850-6385-464B-9630-D1A61C401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953" y="1763017"/>
            <a:ext cx="3538059" cy="2185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BFC0EB-4D51-4314-9DB1-FC3DBEF28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85" y="1749356"/>
            <a:ext cx="3538059" cy="21993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화살표: 줄무늬가 있는 오른쪽 10">
            <a:extLst>
              <a:ext uri="{FF2B5EF4-FFF2-40B4-BE49-F238E27FC236}">
                <a16:creationId xmlns:a16="http://schemas.microsoft.com/office/drawing/2014/main" id="{6DBDCF25-68E9-48C0-A1DB-6AF808AFC4D3}"/>
              </a:ext>
            </a:extLst>
          </p:cNvPr>
          <p:cNvSpPr/>
          <p:nvPr/>
        </p:nvSpPr>
        <p:spPr>
          <a:xfrm>
            <a:off x="1742303" y="4199468"/>
            <a:ext cx="8600302" cy="399192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BC9332-7F98-4239-B7DE-2D734F223AB2}"/>
              </a:ext>
            </a:extLst>
          </p:cNvPr>
          <p:cNvSpPr txBox="1"/>
          <p:nvPr/>
        </p:nvSpPr>
        <p:spPr>
          <a:xfrm>
            <a:off x="330660" y="4198549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유속 증가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6D5BD1-36CF-4A61-9F75-60DEDA99FC0D}"/>
              </a:ext>
            </a:extLst>
          </p:cNvPr>
          <p:cNvSpPr txBox="1"/>
          <p:nvPr/>
        </p:nvSpPr>
        <p:spPr>
          <a:xfrm>
            <a:off x="10388593" y="4198549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유속 감소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941001-4E58-4F1F-9117-0066FE8F48FF}"/>
              </a:ext>
            </a:extLst>
          </p:cNvPr>
          <p:cNvSpPr txBox="1"/>
          <p:nvPr/>
        </p:nvSpPr>
        <p:spPr>
          <a:xfrm>
            <a:off x="838199" y="4785265"/>
            <a:ext cx="98751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◎ 유체의 유속이 </a:t>
            </a:r>
            <a:r>
              <a:rPr lang="ko-KR" altLang="en-US" sz="2000" b="1" dirty="0">
                <a:solidFill>
                  <a:srgbClr val="CDA217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빨라질수록 </a:t>
            </a:r>
            <a: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-&gt; </a:t>
            </a:r>
            <a:r>
              <a:rPr lang="ko-KR" altLang="en-US" sz="20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카르만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20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볼텍스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현상의 주기가 짧아진다</a:t>
            </a:r>
            <a: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</a:p>
          <a:p>
            <a:endParaRPr lang="en-US" altLang="ko-KR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◎ 유체의 유속이 </a:t>
            </a:r>
            <a:r>
              <a:rPr lang="ko-KR" altLang="en-US" sz="2000" b="1" dirty="0" err="1">
                <a:solidFill>
                  <a:srgbClr val="CDA217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느려질수록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-&gt; </a:t>
            </a:r>
            <a:r>
              <a:rPr lang="ko-KR" altLang="en-US" sz="20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카르만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20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볼텍스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현상의 주기가 </a:t>
            </a:r>
            <a:r>
              <a:rPr lang="ko-KR" altLang="en-US" sz="20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느려지고</a:t>
            </a:r>
            <a: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b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				   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특정 유속에 다다르면 </a:t>
            </a:r>
            <a:r>
              <a:rPr lang="ko-KR" altLang="en-US" sz="20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카르만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20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볼텍스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현상을 </a:t>
            </a:r>
            <a: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				             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일으킬 수 없다</a:t>
            </a:r>
            <a: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en-US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AC832915-CA70-487A-B7F3-9C91F377D08B}"/>
              </a:ext>
            </a:extLst>
          </p:cNvPr>
          <p:cNvSpPr/>
          <p:nvPr/>
        </p:nvSpPr>
        <p:spPr>
          <a:xfrm>
            <a:off x="11836400" y="0"/>
            <a:ext cx="3556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5A65227A-4497-4313-AFE6-C4FB7E600C01}"/>
              </a:ext>
            </a:extLst>
          </p:cNvPr>
          <p:cNvSpPr txBox="1">
            <a:spLocks/>
          </p:cNvSpPr>
          <p:nvPr/>
        </p:nvSpPr>
        <p:spPr>
          <a:xfrm>
            <a:off x="7199416" y="155565"/>
            <a:ext cx="4512733" cy="37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정성적인 모델링 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2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차원 시뮬레이션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FB74039-1DDC-4B48-BBD7-43EA9C68C2DE}"/>
              </a:ext>
            </a:extLst>
          </p:cNvPr>
          <p:cNvSpPr txBox="1">
            <a:spLocks/>
          </p:cNvSpPr>
          <p:nvPr/>
        </p:nvSpPr>
        <p:spPr>
          <a:xfrm>
            <a:off x="2728382" y="381575"/>
            <a:ext cx="67352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</a:t>
            </a:r>
            <a:r>
              <a:rPr lang="ko-KR" altLang="en-US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차 변인 </a:t>
            </a:r>
            <a:r>
              <a:rPr lang="en-US" altLang="ko-KR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 </a:t>
            </a:r>
            <a:r>
              <a:rPr lang="ko-KR" altLang="en-US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유체의 </a:t>
            </a:r>
            <a:r>
              <a:rPr lang="ko-KR" altLang="en-US" sz="4800" b="1" dirty="0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유속</a:t>
            </a:r>
            <a:endParaRPr lang="ko-KR" altLang="en-US" sz="48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3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00D8684-E98E-44F4-BA2F-3E0509434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0" y="1776679"/>
            <a:ext cx="3538059" cy="21993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366FBF-CD00-4977-990E-861D3396A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9" y="1763016"/>
            <a:ext cx="3538059" cy="2185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4B7F59-F715-4415-B7B9-BB0862E82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49" y="1763016"/>
            <a:ext cx="3538059" cy="21993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화살표: 줄무늬가 있는 오른쪽 12">
            <a:extLst>
              <a:ext uri="{FF2B5EF4-FFF2-40B4-BE49-F238E27FC236}">
                <a16:creationId xmlns:a16="http://schemas.microsoft.com/office/drawing/2014/main" id="{27E0D62B-0B75-4BF6-BD1A-276F8BB86243}"/>
              </a:ext>
            </a:extLst>
          </p:cNvPr>
          <p:cNvSpPr/>
          <p:nvPr/>
        </p:nvSpPr>
        <p:spPr>
          <a:xfrm>
            <a:off x="1742303" y="4213129"/>
            <a:ext cx="8600302" cy="416537"/>
          </a:xfrm>
          <a:prstGeom prst="stripedRightArrow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86A4D-5FBE-4B0C-B369-D165831222BD}"/>
              </a:ext>
            </a:extLst>
          </p:cNvPr>
          <p:cNvSpPr txBox="1"/>
          <p:nvPr/>
        </p:nvSpPr>
        <p:spPr>
          <a:xfrm>
            <a:off x="838199" y="4797621"/>
            <a:ext cx="103817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◎</a:t>
            </a:r>
            <a: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유체의 밀도가 </a:t>
            </a:r>
            <a:r>
              <a:rPr lang="ko-KR" altLang="en-US" sz="2000" b="1" dirty="0">
                <a:solidFill>
                  <a:srgbClr val="CDA217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커질수록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-&gt; </a:t>
            </a:r>
            <a:r>
              <a:rPr lang="ko-KR" altLang="en-US" sz="20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카르만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20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볼텍스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현상의 주기가 짧아진다</a:t>
            </a:r>
            <a: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</a:p>
          <a:p>
            <a:endParaRPr lang="en-US" altLang="ko-KR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◎</a:t>
            </a:r>
            <a: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유체의 밀도가 </a:t>
            </a:r>
            <a:r>
              <a:rPr lang="ko-KR" altLang="en-US" sz="2000" b="1" dirty="0">
                <a:solidFill>
                  <a:srgbClr val="CDA217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작아질수록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-&gt; </a:t>
            </a:r>
            <a:r>
              <a:rPr lang="ko-KR" altLang="en-US" sz="20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카르만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20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볼텍스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현상의 주기가 </a:t>
            </a:r>
            <a:r>
              <a:rPr lang="ko-KR" altLang="en-US" sz="20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느려지고</a:t>
            </a:r>
            <a: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b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				     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특정 밀도에 다다르면 </a:t>
            </a:r>
            <a:r>
              <a:rPr lang="ko-KR" altLang="en-US" sz="20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카르만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20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볼텍스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현상을 </a:t>
            </a:r>
            <a:b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				     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일으킬 수 없다</a:t>
            </a:r>
            <a: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en-US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0093D1A-AF1F-48C1-BB90-07BAC2C17A7C}"/>
              </a:ext>
            </a:extLst>
          </p:cNvPr>
          <p:cNvSpPr/>
          <p:nvPr/>
        </p:nvSpPr>
        <p:spPr>
          <a:xfrm>
            <a:off x="11836400" y="0"/>
            <a:ext cx="3556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C0AF534D-948E-42DE-B624-7E6D19FD1E81}"/>
              </a:ext>
            </a:extLst>
          </p:cNvPr>
          <p:cNvSpPr txBox="1">
            <a:spLocks/>
          </p:cNvSpPr>
          <p:nvPr/>
        </p:nvSpPr>
        <p:spPr>
          <a:xfrm>
            <a:off x="7199416" y="155565"/>
            <a:ext cx="4512733" cy="37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정성적인 모델링 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2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차원 시뮬레이션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1765FE15-7438-48EE-B2EE-28B7F19A2AA1}"/>
              </a:ext>
            </a:extLst>
          </p:cNvPr>
          <p:cNvSpPr txBox="1">
            <a:spLocks/>
          </p:cNvSpPr>
          <p:nvPr/>
        </p:nvSpPr>
        <p:spPr>
          <a:xfrm>
            <a:off x="2728382" y="381575"/>
            <a:ext cx="67352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</a:t>
            </a:r>
            <a:r>
              <a:rPr lang="ko-KR" altLang="en-US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차 변인 </a:t>
            </a:r>
            <a:r>
              <a:rPr lang="en-US" altLang="ko-KR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 </a:t>
            </a:r>
            <a:r>
              <a:rPr lang="ko-KR" altLang="en-US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유체의 </a:t>
            </a:r>
            <a:r>
              <a:rPr lang="ko-KR" altLang="en-US" sz="4800" b="1" dirty="0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밀도</a:t>
            </a:r>
            <a:endParaRPr lang="ko-KR" altLang="en-US" sz="48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F4B37F-7C20-492B-A7AF-5B51DF8BCA14}"/>
              </a:ext>
            </a:extLst>
          </p:cNvPr>
          <p:cNvSpPr txBox="1"/>
          <p:nvPr/>
        </p:nvSpPr>
        <p:spPr>
          <a:xfrm>
            <a:off x="330660" y="4198549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밀도 증가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334ECD-E10E-48F0-8A1D-AF47A79C19F9}"/>
              </a:ext>
            </a:extLst>
          </p:cNvPr>
          <p:cNvSpPr txBox="1"/>
          <p:nvPr/>
        </p:nvSpPr>
        <p:spPr>
          <a:xfrm>
            <a:off x="10388593" y="4198549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밀도 감소</a:t>
            </a:r>
          </a:p>
        </p:txBody>
      </p:sp>
    </p:spTree>
    <p:extLst>
      <p:ext uri="{BB962C8B-B14F-4D97-AF65-F5344CB8AC3E}">
        <p14:creationId xmlns:p14="http://schemas.microsoft.com/office/powerpoint/2010/main" val="174616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1BB4D8-C998-4D2B-91A1-759C0A3C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349" y="365125"/>
            <a:ext cx="821930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추가 변인 </a:t>
            </a:r>
            <a:r>
              <a:rPr lang="en-US" altLang="ko-KR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 </a:t>
            </a:r>
            <a:r>
              <a:rPr lang="ko-KR" altLang="en-US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장애물의 </a:t>
            </a:r>
            <a:r>
              <a:rPr lang="ko-KR" altLang="en-US" sz="4800" b="1" dirty="0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모양</a:t>
            </a:r>
            <a:r>
              <a:rPr lang="en-US" altLang="ko-KR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ko-KR" altLang="en-US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타원</a:t>
            </a:r>
            <a:r>
              <a:rPr lang="en-US" altLang="ko-KR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endParaRPr lang="ko-KR" altLang="en-US" sz="48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23B084C-918A-4DCF-83BB-18273F4E4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81" y="1749356"/>
            <a:ext cx="3538059" cy="21993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1C38CA-E686-4469-9C41-688E057FA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00" y="1776679"/>
            <a:ext cx="3538060" cy="21993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F27CED-C599-4E27-9CC7-A08BED36E7A7}"/>
              </a:ext>
            </a:extLst>
          </p:cNvPr>
          <p:cNvSpPr txBox="1"/>
          <p:nvPr/>
        </p:nvSpPr>
        <p:spPr>
          <a:xfrm>
            <a:off x="25665" y="4177497"/>
            <a:ext cx="4007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1) 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유체에 대해 </a:t>
            </a:r>
            <a:r>
              <a:rPr lang="ko-KR" altLang="en-US" sz="1600" b="1" dirty="0">
                <a:solidFill>
                  <a:srgbClr val="CDA217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누워있는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타원</a:t>
            </a:r>
          </a:p>
          <a:p>
            <a:pPr algn="ctr"/>
            <a:endParaRPr lang="en-US" altLang="ko-KR" sz="16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굴곡이 심하기 때문에 장애물 통과 후 </a:t>
            </a:r>
            <a:endParaRPr lang="en-US" altLang="ko-KR" sz="16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생성되는 소용돌이는 매우 불안정하였다</a:t>
            </a:r>
            <a:r>
              <a:rPr lang="en-US" altLang="ko-KR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en-US" sz="16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347E4A-5EEE-4479-A2AC-88013259A50C}"/>
              </a:ext>
            </a:extLst>
          </p:cNvPr>
          <p:cNvSpPr txBox="1"/>
          <p:nvPr/>
        </p:nvSpPr>
        <p:spPr>
          <a:xfrm>
            <a:off x="4005627" y="4177497"/>
            <a:ext cx="37729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2) 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유체에 대해 </a:t>
            </a:r>
            <a:r>
              <a:rPr lang="ko-KR" altLang="en-US" sz="1600" b="1" dirty="0">
                <a:solidFill>
                  <a:srgbClr val="CDA217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서 있는 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타원</a:t>
            </a:r>
          </a:p>
          <a:p>
            <a:pPr algn="ctr"/>
            <a:endParaRPr lang="en-US" altLang="ko-KR" sz="16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유체를 통과한 뒤에 양 쪽 유체의 속도차이가 크게 발생하지 않아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카르만</a:t>
            </a:r>
            <a:br>
              <a:rPr lang="en-US" altLang="ko-KR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볼텍스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현상이 더 작게 일어나거나</a:t>
            </a:r>
            <a:br>
              <a:rPr lang="en-US" altLang="ko-KR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일어나지 않았다</a:t>
            </a:r>
            <a:r>
              <a:rPr lang="en-US" altLang="ko-KR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en-US" sz="16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8306413-36BC-4D58-8F83-C6908A172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53" y="1749356"/>
            <a:ext cx="3538060" cy="21993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78CF60-87D6-4439-8BF0-2A62AF4F551C}"/>
              </a:ext>
            </a:extLst>
          </p:cNvPr>
          <p:cNvSpPr txBox="1"/>
          <p:nvPr/>
        </p:nvSpPr>
        <p:spPr>
          <a:xfrm>
            <a:off x="7640088" y="4165140"/>
            <a:ext cx="42106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3)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유체에 대해 </a:t>
            </a:r>
            <a:r>
              <a:rPr lang="ko-KR" altLang="en-US" b="1" dirty="0">
                <a:solidFill>
                  <a:srgbClr val="CDA217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비스듬히 서 있는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타원</a:t>
            </a:r>
          </a:p>
          <a:p>
            <a:pPr algn="ctr"/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원래 양쪽의 와류가 같은 세기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같은 빈도로 발생하였다면 비스듬히 선 타원을 지나 생성되는 와류는 한 쪽 소용돌이가 편향되어 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카르만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볼텍스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현상이 일어난다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F7687026-25C8-4E26-8AED-7AAC96D9BE52}"/>
              </a:ext>
            </a:extLst>
          </p:cNvPr>
          <p:cNvSpPr/>
          <p:nvPr/>
        </p:nvSpPr>
        <p:spPr>
          <a:xfrm>
            <a:off x="11836400" y="0"/>
            <a:ext cx="3556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5A45BFA-0DEC-4B6D-BF79-5108354996CD}"/>
              </a:ext>
            </a:extLst>
          </p:cNvPr>
          <p:cNvSpPr txBox="1">
            <a:spLocks/>
          </p:cNvSpPr>
          <p:nvPr/>
        </p:nvSpPr>
        <p:spPr>
          <a:xfrm>
            <a:off x="7199416" y="155565"/>
            <a:ext cx="4512733" cy="37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정성적인 모델링 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2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차원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536218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23603-EFEE-4C7E-974F-D1848244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5400" b="1" dirty="0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한라산</a:t>
            </a:r>
            <a:r>
              <a:rPr lang="ko-KR" altLang="en-US" sz="5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의 유속</a:t>
            </a:r>
            <a:r>
              <a:rPr lang="en-US" altLang="ko-KR" sz="5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</a:t>
            </a:r>
            <a:r>
              <a:rPr lang="ko-KR" altLang="en-US" sz="5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반경</a:t>
            </a:r>
            <a:r>
              <a:rPr lang="en-US" altLang="ko-KR" sz="5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</a:t>
            </a:r>
            <a:r>
              <a:rPr lang="ko-KR" altLang="en-US" sz="5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밀도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1E2AC6-F929-446D-B5BF-1A61A57BB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5933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한라산의 기본 구조적 특징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면적 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1820km^2</a:t>
            </a:r>
          </a:p>
          <a:p>
            <a:pPr>
              <a:buFontTx/>
              <a:buChar char="-"/>
            </a:pP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높이 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1947.06m</a:t>
            </a:r>
          </a:p>
          <a:p>
            <a:pPr>
              <a:buFontTx/>
              <a:buChar char="-"/>
            </a:pP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반경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최하층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(500m) : 10km</a:t>
            </a:r>
          </a:p>
          <a:p>
            <a:pPr marL="0" indent="0">
              <a:buNone/>
            </a:pP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하층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(1000m) : 6.7km</a:t>
            </a:r>
          </a:p>
          <a:p>
            <a:pPr marL="0" indent="0">
              <a:buNone/>
            </a:pP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중간층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(1500m) : 2.6km</a:t>
            </a:r>
          </a:p>
          <a:p>
            <a:pPr marL="0" indent="0">
              <a:buNone/>
            </a:pP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상층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(1900m) : 0.4km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716CD61-2230-4C5E-9E4C-319F6BE52D63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7159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유속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풍속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지표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(1000hpa) : 3km/h</a:t>
            </a:r>
          </a:p>
          <a:p>
            <a:pPr marL="0" indent="0">
              <a:buNone/>
            </a:pP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상층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(800hpa) : 12km/h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752BA-5CF3-4331-8720-605A77131094}"/>
              </a:ext>
            </a:extLst>
          </p:cNvPr>
          <p:cNvSpPr txBox="1"/>
          <p:nvPr/>
        </p:nvSpPr>
        <p:spPr>
          <a:xfrm>
            <a:off x="6282267" y="3894667"/>
            <a:ext cx="5071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정보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 </a:t>
            </a:r>
          </a:p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면적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높이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반경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국토지리원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기압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직접 측정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유속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en-US" altLang="ko-KR" dirty="0" err="1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Earthnull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지구 기상 시뮬레이션 프로그램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(NASA)</a:t>
            </a:r>
            <a:endParaRPr lang="ko-KR" altLang="en-US" dirty="0">
              <a:solidFill>
                <a:schemeClr val="accent3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BE61783-9FE7-452B-899C-A49BEF933F38}"/>
              </a:ext>
            </a:extLst>
          </p:cNvPr>
          <p:cNvSpPr/>
          <p:nvPr/>
        </p:nvSpPr>
        <p:spPr>
          <a:xfrm>
            <a:off x="11836400" y="0"/>
            <a:ext cx="3556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3157A0F-6D88-4C59-ABD0-4CFB04105FF1}"/>
              </a:ext>
            </a:extLst>
          </p:cNvPr>
          <p:cNvSpPr txBox="1">
            <a:spLocks/>
          </p:cNvSpPr>
          <p:nvPr/>
        </p:nvSpPr>
        <p:spPr>
          <a:xfrm>
            <a:off x="7199416" y="155565"/>
            <a:ext cx="4512733" cy="37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정량적인 모델링 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3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차원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701751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BD86ED-0DA6-46B8-825D-E4725E0FF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8" y="1690688"/>
            <a:ext cx="10421804" cy="302937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4817B1E-5908-4451-95DD-112C2016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b="1" dirty="0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한라산</a:t>
            </a:r>
            <a:r>
              <a:rPr lang="ko-KR" altLang="en-US" sz="5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의 </a:t>
            </a:r>
            <a:r>
              <a:rPr lang="en-US" altLang="ko-KR" sz="5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3D </a:t>
            </a:r>
            <a:r>
              <a:rPr lang="ko-KR" altLang="en-US" sz="5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모델링 시뮬레이션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95B970-991B-47A6-AE5B-8C958DB95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36493"/>
            <a:ext cx="3070472" cy="189681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114EA5-8336-4A38-85D0-943E36DE5E07}"/>
              </a:ext>
            </a:extLst>
          </p:cNvPr>
          <p:cNvGrpSpPr/>
          <p:nvPr/>
        </p:nvGrpSpPr>
        <p:grpSpPr>
          <a:xfrm>
            <a:off x="9422025" y="3150157"/>
            <a:ext cx="2424478" cy="1259012"/>
            <a:chOff x="9422025" y="3150157"/>
            <a:chExt cx="2424478" cy="125901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0CD8646-419B-46C3-AECC-BECDCF6359AD}"/>
                </a:ext>
              </a:extLst>
            </p:cNvPr>
            <p:cNvSpPr/>
            <p:nvPr/>
          </p:nvSpPr>
          <p:spPr>
            <a:xfrm>
              <a:off x="10237645" y="4007386"/>
              <a:ext cx="1608858" cy="40178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658E15C-2DBE-4001-A604-AA6253996F9F}"/>
                </a:ext>
              </a:extLst>
            </p:cNvPr>
            <p:cNvSpPr/>
            <p:nvPr/>
          </p:nvSpPr>
          <p:spPr>
            <a:xfrm>
              <a:off x="10347616" y="3718193"/>
              <a:ext cx="1388916" cy="40178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2B45347-4548-40BC-A387-ABBBBDCE474E}"/>
                </a:ext>
              </a:extLst>
            </p:cNvPr>
            <p:cNvSpPr/>
            <p:nvPr/>
          </p:nvSpPr>
          <p:spPr>
            <a:xfrm>
              <a:off x="10452460" y="3429000"/>
              <a:ext cx="1179228" cy="40178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10D004D-7458-4BCE-9CF1-71A775AD1D58}"/>
                </a:ext>
              </a:extLst>
            </p:cNvPr>
            <p:cNvSpPr/>
            <p:nvPr/>
          </p:nvSpPr>
          <p:spPr>
            <a:xfrm>
              <a:off x="10571020" y="3150157"/>
              <a:ext cx="942108" cy="40178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화살표: 줄무늬가 있는 오른쪽 12">
              <a:extLst>
                <a:ext uri="{FF2B5EF4-FFF2-40B4-BE49-F238E27FC236}">
                  <a16:creationId xmlns:a16="http://schemas.microsoft.com/office/drawing/2014/main" id="{155BB9C2-B4C5-42E9-928C-CA6A295782C4}"/>
                </a:ext>
              </a:extLst>
            </p:cNvPr>
            <p:cNvSpPr/>
            <p:nvPr/>
          </p:nvSpPr>
          <p:spPr>
            <a:xfrm>
              <a:off x="9422025" y="3429000"/>
              <a:ext cx="824209" cy="568036"/>
            </a:xfrm>
            <a:prstGeom prst="stripedRightArrow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1404A6C-36F0-4318-BC8A-55CA69949E10}"/>
              </a:ext>
            </a:extLst>
          </p:cNvPr>
          <p:cNvSpPr txBox="1"/>
          <p:nvPr/>
        </p:nvSpPr>
        <p:spPr>
          <a:xfrm>
            <a:off x="3993077" y="4836493"/>
            <a:ext cx="2647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적분</a:t>
            </a:r>
            <a:r>
              <a:rPr lang="ko-KR" altLang="en-US" sz="2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하는 것처럼</a:t>
            </a:r>
            <a:r>
              <a:rPr lang="en-US" altLang="ko-KR" sz="2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!</a:t>
            </a:r>
            <a:endParaRPr lang="ko-KR" altLang="en-US" sz="2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01632C35-EF7C-4C2F-B5D5-C209AF92D770}"/>
              </a:ext>
            </a:extLst>
          </p:cNvPr>
          <p:cNvSpPr txBox="1">
            <a:spLocks/>
          </p:cNvSpPr>
          <p:nvPr/>
        </p:nvSpPr>
        <p:spPr>
          <a:xfrm>
            <a:off x="7199416" y="155565"/>
            <a:ext cx="4512733" cy="37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정량적인 모델링 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3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차원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249517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04" y="2013842"/>
            <a:ext cx="3265091" cy="20296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179" y="2013841"/>
            <a:ext cx="3265091" cy="20296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988" y="2013841"/>
            <a:ext cx="3285498" cy="2029651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1128761" y="4278385"/>
            <a:ext cx="9789952" cy="25167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05342" y="4580281"/>
            <a:ext cx="29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낮은 고도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57724" y="4580281"/>
            <a:ext cx="119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높은 고도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2535" y="4580281"/>
            <a:ext cx="119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중간 고도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7204" y="5066843"/>
            <a:ext cx="202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풍속이 너무 작아 발생하지 않음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43078" y="5074291"/>
            <a:ext cx="2305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적당한 풍속과 직경을 가져 발생함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06984" y="5066843"/>
            <a:ext cx="202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직경이 너무 작아 발생하지 않음</a:t>
            </a:r>
          </a:p>
        </p:txBody>
      </p:sp>
      <p:sp>
        <p:nvSpPr>
          <p:cNvPr id="16" name="곱셈 기호 15"/>
          <p:cNvSpPr/>
          <p:nvPr/>
        </p:nvSpPr>
        <p:spPr>
          <a:xfrm>
            <a:off x="1287709" y="5669024"/>
            <a:ext cx="1161875" cy="116187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곱셈 기호 16"/>
          <p:cNvSpPr/>
          <p:nvPr/>
        </p:nvSpPr>
        <p:spPr>
          <a:xfrm>
            <a:off x="9795475" y="5713174"/>
            <a:ext cx="1161875" cy="116187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도넛 17"/>
          <p:cNvSpPr/>
          <p:nvPr/>
        </p:nvSpPr>
        <p:spPr>
          <a:xfrm>
            <a:off x="5673718" y="5845300"/>
            <a:ext cx="897622" cy="897622"/>
          </a:xfrm>
          <a:prstGeom prst="donu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07B9C188-79C3-4675-9FAB-9EF21675CC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한라산 </a:t>
            </a:r>
            <a:r>
              <a:rPr lang="ko-KR" altLang="en-US" sz="5400" b="1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고도별</a:t>
            </a:r>
            <a:r>
              <a:rPr lang="ko-KR" altLang="en-US" sz="54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풍속이 반영된 결과</a:t>
            </a:r>
            <a:endParaRPr lang="ko-KR" altLang="en-US" sz="5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4BB9C77-8A78-451B-91CC-AB7C4A9BBC32}"/>
              </a:ext>
            </a:extLst>
          </p:cNvPr>
          <p:cNvSpPr/>
          <p:nvPr/>
        </p:nvSpPr>
        <p:spPr>
          <a:xfrm>
            <a:off x="5069746" y="4566797"/>
            <a:ext cx="2105567" cy="22144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현상이 일어나는 조건</a:t>
            </a:r>
            <a:endParaRPr lang="en-US" altLang="ko-KR" dirty="0">
              <a:solidFill>
                <a:schemeClr val="tx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풍속 </a:t>
            </a:r>
            <a:r>
              <a:rPr lang="en-US" altLang="ko-KR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5 km/h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직경 </a:t>
            </a:r>
            <a:r>
              <a:rPr lang="en-US" altLang="ko-KR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4~5km</a:t>
            </a:r>
            <a:endParaRPr lang="ko-KR" altLang="en-US" dirty="0">
              <a:solidFill>
                <a:schemeClr val="tx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C2FDF6FF-C19E-4AB9-8E10-59B3F84DC991}"/>
              </a:ext>
            </a:extLst>
          </p:cNvPr>
          <p:cNvSpPr txBox="1">
            <a:spLocks/>
          </p:cNvSpPr>
          <p:nvPr/>
        </p:nvSpPr>
        <p:spPr>
          <a:xfrm>
            <a:off x="7199416" y="155565"/>
            <a:ext cx="4512733" cy="37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정량적인 모델링 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3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차원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51985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D87AC69-F20D-4C4F-B59E-A70610AB6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b="1" dirty="0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성산일출봉</a:t>
            </a:r>
            <a:r>
              <a:rPr lang="ko-KR" altLang="en-US" sz="5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의 유속</a:t>
            </a:r>
            <a:r>
              <a:rPr lang="en-US" altLang="ko-KR" sz="5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</a:t>
            </a:r>
            <a:r>
              <a:rPr lang="ko-KR" altLang="en-US" sz="5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반경</a:t>
            </a:r>
            <a:r>
              <a:rPr lang="en-US" altLang="ko-KR" sz="5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</a:t>
            </a:r>
            <a:r>
              <a:rPr lang="ko-KR" altLang="en-US" sz="5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밀도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F604A13-0FC6-49F0-B756-9B539FD85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191" y="1825625"/>
            <a:ext cx="47159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성산일출봉의 기본 구조적 특징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면적 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224km^2</a:t>
            </a:r>
          </a:p>
          <a:p>
            <a:pPr>
              <a:buFontTx/>
              <a:buChar char="-"/>
            </a:pP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높이 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182m</a:t>
            </a:r>
          </a:p>
          <a:p>
            <a:pPr>
              <a:buFontTx/>
              <a:buChar char="-"/>
            </a:pP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반경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300m</a:t>
            </a:r>
          </a:p>
          <a:p>
            <a:pPr>
              <a:buFontTx/>
              <a:buChar char="-"/>
            </a:pP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유속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풍속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지표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(1000hpa) : 8km/h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B5319EC-611C-483E-8B4E-36C8FC92BAF0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7159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696714-1AF8-4BB5-A654-1C170DA55AF8}"/>
              </a:ext>
            </a:extLst>
          </p:cNvPr>
          <p:cNvSpPr txBox="1"/>
          <p:nvPr/>
        </p:nvSpPr>
        <p:spPr>
          <a:xfrm>
            <a:off x="6282267" y="3313903"/>
            <a:ext cx="5071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정보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 </a:t>
            </a:r>
          </a:p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면적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높이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반경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국토지리원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기압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직접 측정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유속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en-US" altLang="ko-KR" dirty="0" err="1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Earthnull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지구 기상 시뮬레이션 프로그램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(NASA)</a:t>
            </a:r>
            <a:endParaRPr lang="ko-KR" altLang="en-US" dirty="0">
              <a:solidFill>
                <a:schemeClr val="accent3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3B305F7-41F3-4629-9E77-CBF1631369A0}"/>
              </a:ext>
            </a:extLst>
          </p:cNvPr>
          <p:cNvSpPr/>
          <p:nvPr/>
        </p:nvSpPr>
        <p:spPr>
          <a:xfrm>
            <a:off x="11836400" y="0"/>
            <a:ext cx="3556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B9AA5B9-0A49-4B2E-86BD-7B74A043AE5B}"/>
              </a:ext>
            </a:extLst>
          </p:cNvPr>
          <p:cNvSpPr txBox="1">
            <a:spLocks/>
          </p:cNvSpPr>
          <p:nvPr/>
        </p:nvSpPr>
        <p:spPr>
          <a:xfrm>
            <a:off x="7199416" y="155565"/>
            <a:ext cx="4512733" cy="37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정량적인 모델링 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3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차원 시뮬레이션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7F592-3F45-483B-AC6A-7A01801B1CD8}"/>
              </a:ext>
            </a:extLst>
          </p:cNvPr>
          <p:cNvSpPr txBox="1"/>
          <p:nvPr/>
        </p:nvSpPr>
        <p:spPr>
          <a:xfrm>
            <a:off x="1184191" y="5715298"/>
            <a:ext cx="7610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성산일출봉에서는 </a:t>
            </a:r>
            <a:r>
              <a:rPr lang="ko-KR" altLang="en-US" sz="2400" dirty="0" err="1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카르만</a:t>
            </a:r>
            <a:r>
              <a:rPr lang="ko-KR" altLang="en-US" sz="2400" dirty="0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볼텍스</a:t>
            </a:r>
            <a:r>
              <a:rPr lang="ko-KR" altLang="en-US" sz="2400" dirty="0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현상이 일어날 수 없다</a:t>
            </a:r>
            <a:r>
              <a:rPr lang="en-US" altLang="ko-KR" sz="2400" dirty="0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.</a:t>
            </a:r>
            <a:endParaRPr lang="ko-KR" altLang="en-US" sz="2400" dirty="0">
              <a:solidFill>
                <a:srgbClr val="CDA217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892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9742" y="542173"/>
            <a:ext cx="8338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연구결과 및 해석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7649" y="1468073"/>
            <a:ext cx="102387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◎ </a:t>
            </a:r>
            <a:r>
              <a:rPr lang="ko-KR" altLang="en-US" sz="24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카르만</a:t>
            </a:r>
            <a:r>
              <a:rPr lang="ko-KR" altLang="en-US" sz="2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24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볼텍스의</a:t>
            </a:r>
            <a:r>
              <a:rPr lang="ko-KR" altLang="en-US" sz="2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발생 조건</a:t>
            </a:r>
            <a:br>
              <a:rPr lang="en-US" altLang="ko-KR" sz="2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</a:br>
            <a:b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</a:b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임계 </a:t>
            </a:r>
            <a:r>
              <a:rPr lang="ko-KR" altLang="en-US" dirty="0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밀도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이상에서</a:t>
            </a:r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임계 </a:t>
            </a:r>
            <a:r>
              <a:rPr lang="ko-KR" altLang="en-US" dirty="0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풍속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이상에서</a:t>
            </a:r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임계 </a:t>
            </a:r>
            <a:r>
              <a:rPr lang="ko-KR" altLang="en-US" dirty="0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직경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이상에서 발생</a:t>
            </a:r>
            <a:endParaRPr lang="en-US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◎ </a:t>
            </a:r>
            <a:r>
              <a:rPr lang="ko-KR" altLang="en-US" sz="2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한라산에서의 적용</a:t>
            </a:r>
            <a:endParaRPr lang="en-US" altLang="ko-KR" sz="2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특정 속도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에서</a:t>
            </a:r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(3~5 km/h),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특정 직경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에서</a:t>
            </a:r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(r=3~5km),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일정한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풍향과 풍속이 오래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지속될 때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발생</a:t>
            </a:r>
            <a:endParaRPr lang="en-US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◎ </a:t>
            </a:r>
            <a:r>
              <a:rPr lang="ko-KR" altLang="en-US" sz="24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카르만</a:t>
            </a:r>
            <a:r>
              <a:rPr lang="ko-KR" altLang="en-US" sz="2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24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볼텍스</a:t>
            </a:r>
            <a:r>
              <a:rPr lang="ko-KR" altLang="en-US" sz="2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현상이 시각적으로 제주도에서만 일어나는 이유</a:t>
            </a:r>
            <a:endParaRPr lang="en-US" altLang="ko-KR" sz="2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1. 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제주도 바람 풍향이 거의 일정</a:t>
            </a:r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계절풍</a:t>
            </a:r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2. 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구름 생성 고도와 </a:t>
            </a:r>
            <a:r>
              <a:rPr lang="ko-KR" altLang="en-US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카르만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볼텍스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생성 고도의 일치</a:t>
            </a:r>
            <a:endParaRPr lang="en-US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962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A011A-7F45-4367-A677-2F5E9D7FD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019" y="575945"/>
            <a:ext cx="4628515" cy="1325563"/>
          </a:xfrm>
        </p:spPr>
        <p:txBody>
          <a:bodyPr>
            <a:noAutofit/>
          </a:bodyPr>
          <a:lstStyle/>
          <a:p>
            <a:r>
              <a:rPr lang="ko-KR" altLang="en-US" sz="5400" b="1" dirty="0">
                <a:solidFill>
                  <a:schemeClr val="accent5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차후 연구</a:t>
            </a:r>
            <a:r>
              <a:rPr lang="ko-KR" altLang="en-US" sz="5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0F220D-32B6-4155-8679-35E58C532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480" y="3071813"/>
            <a:ext cx="4302760" cy="714375"/>
          </a:xfrm>
        </p:spPr>
        <p:txBody>
          <a:bodyPr anchor="ctr">
            <a:normAutofit fontScale="92500"/>
          </a:bodyPr>
          <a:lstStyle/>
          <a:p>
            <a:pPr marL="0" indent="0" algn="ctr">
              <a:buNone/>
            </a:pPr>
            <a:r>
              <a:rPr lang="ko-KR" altLang="en-US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시뮬레이션 데이터 자료             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ACB1360-52E6-4B34-96CE-682923830609}"/>
              </a:ext>
            </a:extLst>
          </p:cNvPr>
          <p:cNvSpPr/>
          <p:nvPr/>
        </p:nvSpPr>
        <p:spPr>
          <a:xfrm>
            <a:off x="6096000" y="3185161"/>
            <a:ext cx="609600" cy="48768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D4339BC-60BA-498C-BCDF-059A754F11FF}"/>
              </a:ext>
            </a:extLst>
          </p:cNvPr>
          <p:cNvSpPr txBox="1">
            <a:spLocks/>
          </p:cNvSpPr>
          <p:nvPr/>
        </p:nvSpPr>
        <p:spPr>
          <a:xfrm>
            <a:off x="5984874" y="2733912"/>
            <a:ext cx="5140325" cy="1414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48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모의실험           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3F9579-B912-4FC8-A7A6-94EF42C538CC}"/>
              </a:ext>
            </a:extLst>
          </p:cNvPr>
          <p:cNvSpPr/>
          <p:nvPr/>
        </p:nvSpPr>
        <p:spPr>
          <a:xfrm>
            <a:off x="11836400" y="0"/>
            <a:ext cx="3556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840B9-D172-4F8D-8EB2-940CAFFDC57C}"/>
              </a:ext>
            </a:extLst>
          </p:cNvPr>
          <p:cNvSpPr txBox="1"/>
          <p:nvPr/>
        </p:nvSpPr>
        <p:spPr>
          <a:xfrm>
            <a:off x="8219440" y="1238726"/>
            <a:ext cx="164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2019/5/12~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151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3FBCD-4BB7-4085-962A-5637D1ED3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2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b="1" dirty="0" err="1">
                <a:solidFill>
                  <a:schemeClr val="accent5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카르만</a:t>
            </a:r>
            <a:r>
              <a:rPr lang="ko-KR" altLang="en-US" sz="6000" b="1" dirty="0">
                <a:solidFill>
                  <a:schemeClr val="accent5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6000" b="1" dirty="0" err="1">
                <a:solidFill>
                  <a:schemeClr val="accent5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볼텍스</a:t>
            </a:r>
            <a:r>
              <a:rPr lang="ko-KR" altLang="en-US" sz="6000" b="1" dirty="0">
                <a:solidFill>
                  <a:schemeClr val="accent5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6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현상이란</a:t>
            </a:r>
            <a:r>
              <a:rPr lang="en-US" altLang="ko-KR" sz="6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?</a:t>
            </a:r>
            <a:endParaRPr lang="ko-KR" altLang="en-US" sz="6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4" name="내용 개체 틀 10">
            <a:extLst>
              <a:ext uri="{FF2B5EF4-FFF2-40B4-BE49-F238E27FC236}">
                <a16:creationId xmlns:a16="http://schemas.microsoft.com/office/drawing/2014/main" id="{066E3B2E-AF66-4B58-85C4-B7B38E7FA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770" y="1477288"/>
            <a:ext cx="8640080" cy="456637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50704020-FA93-41EC-AD7B-0974640FDEEB}"/>
              </a:ext>
            </a:extLst>
          </p:cNvPr>
          <p:cNvSpPr/>
          <p:nvPr/>
        </p:nvSpPr>
        <p:spPr>
          <a:xfrm>
            <a:off x="11836400" y="0"/>
            <a:ext cx="3556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46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C559C6FD-51B0-4179-BE08-A55DE2D77183}"/>
              </a:ext>
            </a:extLst>
          </p:cNvPr>
          <p:cNvSpPr/>
          <p:nvPr/>
        </p:nvSpPr>
        <p:spPr>
          <a:xfrm>
            <a:off x="11836400" y="0"/>
            <a:ext cx="3556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1907C-09DD-45D8-B8DE-D50E84C1BB49}"/>
              </a:ext>
            </a:extLst>
          </p:cNvPr>
          <p:cNvSpPr txBox="1"/>
          <p:nvPr/>
        </p:nvSpPr>
        <p:spPr>
          <a:xfrm>
            <a:off x="3474720" y="2727236"/>
            <a:ext cx="524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707255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FA8C188F-E8D5-439C-B97E-D5A8E569503B}"/>
              </a:ext>
            </a:extLst>
          </p:cNvPr>
          <p:cNvSpPr/>
          <p:nvPr/>
        </p:nvSpPr>
        <p:spPr>
          <a:xfrm>
            <a:off x="11836400" y="0"/>
            <a:ext cx="3556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B8E33CD-E4C5-40C8-87B7-5E885444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019" y="575945"/>
            <a:ext cx="4628515" cy="1325563"/>
          </a:xfrm>
        </p:spPr>
        <p:txBody>
          <a:bodyPr>
            <a:noAutofit/>
          </a:bodyPr>
          <a:lstStyle/>
          <a:p>
            <a:r>
              <a:rPr lang="ko-KR" altLang="en-US" sz="6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연구의</a:t>
            </a:r>
            <a:r>
              <a:rPr lang="ko-KR" altLang="en-US" sz="6000" b="1" dirty="0">
                <a:solidFill>
                  <a:schemeClr val="accent5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목적</a:t>
            </a:r>
            <a:endParaRPr lang="ko-KR" altLang="en-US" sz="6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1BCF97-0151-42D8-8B6D-2494C2832DEC}"/>
              </a:ext>
            </a:extLst>
          </p:cNvPr>
          <p:cNvSpPr txBox="1"/>
          <p:nvPr/>
        </p:nvSpPr>
        <p:spPr>
          <a:xfrm>
            <a:off x="942973" y="2234883"/>
            <a:ext cx="921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대규모의 </a:t>
            </a:r>
            <a:r>
              <a:rPr lang="ko-KR" altLang="en-US" sz="2400" b="1" dirty="0" err="1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카르만</a:t>
            </a:r>
            <a:r>
              <a:rPr lang="ko-KR" altLang="en-US" sz="2400" b="1" dirty="0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2400" b="1" dirty="0" err="1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볼텍스</a:t>
            </a:r>
            <a:r>
              <a:rPr lang="ko-KR" altLang="en-US" sz="24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를</a:t>
            </a: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일으키는 지형은 지구상에서 </a:t>
            </a:r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2~3</a:t>
            </a: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곳 정도로 </a:t>
            </a:r>
            <a:r>
              <a:rPr lang="ko-KR" altLang="en-US" sz="2400" b="1" dirty="0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매우 드물며</a:t>
            </a:r>
            <a:r>
              <a:rPr lang="en-US" altLang="ko-KR" sz="2400" b="1" dirty="0">
                <a:solidFill>
                  <a:srgbClr val="CDA217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그 중 한곳이 제주도의 </a:t>
            </a:r>
            <a:r>
              <a:rPr lang="ko-KR" altLang="en-US" sz="2400" b="1" dirty="0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한라산</a:t>
            </a: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이다</a:t>
            </a:r>
            <a:endParaRPr lang="en-US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270D4B-63EB-4264-B36F-AA0D999704B9}"/>
              </a:ext>
            </a:extLst>
          </p:cNvPr>
          <p:cNvSpPr txBox="1"/>
          <p:nvPr/>
        </p:nvSpPr>
        <p:spPr>
          <a:xfrm>
            <a:off x="942973" y="4333875"/>
            <a:ext cx="9725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한라산에서 일어났던 이 현상이 </a:t>
            </a:r>
            <a:r>
              <a:rPr lang="ko-KR" altLang="en-US" sz="2400" b="1" dirty="0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성산일출봉에서도 </a:t>
            </a:r>
            <a:endParaRPr lang="en-US" altLang="ko-KR" sz="2400" b="1" dirty="0">
              <a:solidFill>
                <a:srgbClr val="CDA217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일어날 수 있을지 </a:t>
            </a: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찾아낸 조건을 통해 분석해보자</a:t>
            </a:r>
            <a:endParaRPr lang="en-US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715713-5377-4FDC-B730-C31AA2D4E3EC}"/>
              </a:ext>
            </a:extLst>
          </p:cNvPr>
          <p:cNvSpPr txBox="1"/>
          <p:nvPr/>
        </p:nvSpPr>
        <p:spPr>
          <a:xfrm>
            <a:off x="942973" y="3249553"/>
            <a:ext cx="9610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그렇다면 </a:t>
            </a:r>
            <a:r>
              <a:rPr lang="ko-KR" altLang="en-US" sz="2400" b="1" dirty="0">
                <a:solidFill>
                  <a:srgbClr val="CDA217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제주도에서만 일어날 수 있었던 이유</a:t>
            </a: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는 무엇이며</a:t>
            </a:r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그러기 위한 조건은 무엇일지 실험을 통해 알아내 보자</a:t>
            </a:r>
            <a:endParaRPr lang="en-US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ko-KR" altLang="en-US" sz="2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B82CEE4-ACB3-4304-BF52-822CD1B399EC}"/>
              </a:ext>
            </a:extLst>
          </p:cNvPr>
          <p:cNvGrpSpPr/>
          <p:nvPr/>
        </p:nvGrpSpPr>
        <p:grpSpPr>
          <a:xfrm>
            <a:off x="8270683" y="3849717"/>
            <a:ext cx="3038665" cy="2998322"/>
            <a:chOff x="2483768" y="720768"/>
            <a:chExt cx="5138723" cy="52019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EFD996-7836-4521-8562-54A2FCEEB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53"/>
            <a:stretch/>
          </p:blipFill>
          <p:spPr>
            <a:xfrm>
              <a:off x="2483768" y="720768"/>
              <a:ext cx="5138723" cy="5079532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1118687-339B-4341-A7EB-492CFB3B39F0}"/>
                </a:ext>
              </a:extLst>
            </p:cNvPr>
            <p:cNvSpPr/>
            <p:nvPr/>
          </p:nvSpPr>
          <p:spPr>
            <a:xfrm rot="20767493">
              <a:off x="4791750" y="4444101"/>
              <a:ext cx="830511" cy="147862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345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4CED3E8-CC34-476A-B755-F998E682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3735" y="575945"/>
            <a:ext cx="3224531" cy="1325563"/>
          </a:xfrm>
        </p:spPr>
        <p:txBody>
          <a:bodyPr>
            <a:noAutofit/>
          </a:bodyPr>
          <a:lstStyle/>
          <a:p>
            <a:r>
              <a:rPr lang="ko-KR" altLang="en-US" sz="5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실험 개요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CF58CA7-EFFC-4818-94B5-8939B386EC23}"/>
              </a:ext>
            </a:extLst>
          </p:cNvPr>
          <p:cNvGrpSpPr/>
          <p:nvPr/>
        </p:nvGrpSpPr>
        <p:grpSpPr>
          <a:xfrm>
            <a:off x="0" y="2763520"/>
            <a:ext cx="12192000" cy="2330936"/>
            <a:chOff x="0" y="2763520"/>
            <a:chExt cx="12192000" cy="23309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DF4CE20-8BBD-45DF-A69E-90ABB53BEC59}"/>
                </a:ext>
              </a:extLst>
            </p:cNvPr>
            <p:cNvSpPr/>
            <p:nvPr/>
          </p:nvSpPr>
          <p:spPr>
            <a:xfrm>
              <a:off x="0" y="2846388"/>
              <a:ext cx="12192000" cy="20351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 </a:t>
              </a:r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667F1C4-0754-40B4-A552-42B907BD7F1E}"/>
                </a:ext>
              </a:extLst>
            </p:cNvPr>
            <p:cNvGrpSpPr/>
            <p:nvPr/>
          </p:nvGrpSpPr>
          <p:grpSpPr>
            <a:xfrm>
              <a:off x="1244600" y="2763520"/>
              <a:ext cx="2834640" cy="1684903"/>
              <a:chOff x="833120" y="2763520"/>
              <a:chExt cx="2834640" cy="1684903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5B3E7A76-44B2-4DD4-A2D9-4796FD69F6FF}"/>
                  </a:ext>
                </a:extLst>
              </p:cNvPr>
              <p:cNvSpPr/>
              <p:nvPr/>
            </p:nvSpPr>
            <p:spPr>
              <a:xfrm>
                <a:off x="1656080" y="2763520"/>
                <a:ext cx="375920" cy="38608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A979B5-78B4-47F4-AC2E-65F12E624214}"/>
                  </a:ext>
                </a:extLst>
              </p:cNvPr>
              <p:cNvSpPr txBox="1"/>
              <p:nvPr/>
            </p:nvSpPr>
            <p:spPr>
              <a:xfrm>
                <a:off x="833120" y="3161765"/>
                <a:ext cx="20218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60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모의실험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F01AE3-01C1-4770-987A-D1F8F494D66A}"/>
                  </a:ext>
                </a:extLst>
              </p:cNvPr>
              <p:cNvSpPr txBox="1"/>
              <p:nvPr/>
            </p:nvSpPr>
            <p:spPr>
              <a:xfrm>
                <a:off x="934720" y="3740537"/>
                <a:ext cx="27330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accent3">
                        <a:lumMod val="50000"/>
                      </a:schemeClr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: </a:t>
                </a:r>
                <a:r>
                  <a:rPr lang="ko-KR" altLang="en-US" sz="2000" dirty="0">
                    <a:solidFill>
                      <a:schemeClr val="accent3">
                        <a:lumMod val="50000"/>
                      </a:schemeClr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사전조사</a:t>
                </a:r>
                <a:endParaRPr lang="en-US" altLang="ko-KR" sz="2000" dirty="0">
                  <a:solidFill>
                    <a:schemeClr val="accent3">
                      <a:lumMod val="50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  <a:p>
                <a:r>
                  <a:rPr lang="en-US" altLang="ko-KR" sz="2000" dirty="0">
                    <a:solidFill>
                      <a:schemeClr val="accent3">
                        <a:lumMod val="50000"/>
                      </a:schemeClr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: </a:t>
                </a:r>
                <a:r>
                  <a:rPr lang="ko-KR" altLang="en-US" sz="2000" dirty="0">
                    <a:solidFill>
                      <a:schemeClr val="accent3">
                        <a:lumMod val="50000"/>
                      </a:schemeClr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정성적 실험</a:t>
                </a:r>
                <a:r>
                  <a:rPr lang="en-US" altLang="ko-KR" sz="2000" dirty="0">
                    <a:solidFill>
                      <a:schemeClr val="accent3">
                        <a:lumMod val="50000"/>
                      </a:schemeClr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(</a:t>
                </a:r>
                <a:r>
                  <a:rPr lang="ko-KR" altLang="en-US" sz="2000" dirty="0" err="1">
                    <a:solidFill>
                      <a:schemeClr val="accent3">
                        <a:lumMod val="50000"/>
                      </a:schemeClr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풍동</a:t>
                </a:r>
                <a:r>
                  <a:rPr lang="en-US" altLang="ko-KR" sz="2000" dirty="0">
                    <a:solidFill>
                      <a:schemeClr val="accent3">
                        <a:lumMod val="50000"/>
                      </a:schemeClr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, </a:t>
                </a:r>
                <a:r>
                  <a:rPr lang="ko-KR" altLang="en-US" sz="2000" dirty="0">
                    <a:solidFill>
                      <a:schemeClr val="accent3">
                        <a:lumMod val="50000"/>
                      </a:schemeClr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액체</a:t>
                </a:r>
                <a:r>
                  <a:rPr lang="en-US" altLang="ko-KR" sz="2000" dirty="0">
                    <a:solidFill>
                      <a:schemeClr val="accent3">
                        <a:lumMod val="50000"/>
                      </a:schemeClr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)</a:t>
                </a:r>
                <a:endParaRPr lang="ko-KR" altLang="en-US" sz="2000" dirty="0">
                  <a:solidFill>
                    <a:schemeClr val="accent3">
                      <a:lumMod val="50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0E34D36-39FA-4ABC-BB33-66A68A8F179A}"/>
                </a:ext>
              </a:extLst>
            </p:cNvPr>
            <p:cNvGrpSpPr/>
            <p:nvPr/>
          </p:nvGrpSpPr>
          <p:grpSpPr>
            <a:xfrm>
              <a:off x="4869180" y="2763520"/>
              <a:ext cx="2865120" cy="2330936"/>
              <a:chOff x="4803140" y="2763520"/>
              <a:chExt cx="2865120" cy="233093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39F43914-A110-4583-A8A0-88B7DC99FF3E}"/>
                  </a:ext>
                </a:extLst>
              </p:cNvPr>
              <p:cNvSpPr/>
              <p:nvPr/>
            </p:nvSpPr>
            <p:spPr>
              <a:xfrm>
                <a:off x="5775960" y="2763520"/>
                <a:ext cx="375920" cy="38608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239F5F-63D6-4084-8942-E73D47A7292B}"/>
                  </a:ext>
                </a:extLst>
              </p:cNvPr>
              <p:cNvSpPr txBox="1"/>
              <p:nvPr/>
            </p:nvSpPr>
            <p:spPr>
              <a:xfrm>
                <a:off x="4803140" y="3171508"/>
                <a:ext cx="23215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시뮬레이션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E77D69-05ED-4158-BBE3-3EDCC053BA22}"/>
                  </a:ext>
                </a:extLst>
              </p:cNvPr>
              <p:cNvSpPr txBox="1"/>
              <p:nvPr/>
            </p:nvSpPr>
            <p:spPr>
              <a:xfrm>
                <a:off x="4935220" y="3771017"/>
                <a:ext cx="273304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accent3">
                        <a:lumMod val="50000"/>
                      </a:schemeClr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: </a:t>
                </a:r>
                <a:r>
                  <a:rPr lang="ko-KR" altLang="en-US" sz="2000" dirty="0">
                    <a:solidFill>
                      <a:schemeClr val="accent3">
                        <a:lumMod val="50000"/>
                      </a:schemeClr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정량적 실험</a:t>
                </a:r>
                <a:endParaRPr lang="en-US" altLang="ko-KR" sz="2000" dirty="0">
                  <a:solidFill>
                    <a:schemeClr val="accent3">
                      <a:lumMod val="50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  <a:p>
                <a:r>
                  <a:rPr lang="en-US" altLang="ko-KR" sz="2000" dirty="0">
                    <a:solidFill>
                      <a:schemeClr val="accent3">
                        <a:lumMod val="50000"/>
                      </a:schemeClr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: MATLAB</a:t>
                </a:r>
              </a:p>
              <a:p>
                <a:r>
                  <a:rPr lang="en-US" altLang="ko-KR" sz="2000" dirty="0">
                    <a:solidFill>
                      <a:schemeClr val="accent3">
                        <a:lumMod val="50000"/>
                      </a:schemeClr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   - 2</a:t>
                </a:r>
                <a:r>
                  <a:rPr lang="ko-KR" altLang="en-US" sz="2000" dirty="0">
                    <a:solidFill>
                      <a:schemeClr val="accent3">
                        <a:lumMod val="50000"/>
                      </a:schemeClr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차원 모델링</a:t>
                </a:r>
                <a:endParaRPr lang="en-US" altLang="ko-KR" sz="2000" dirty="0">
                  <a:solidFill>
                    <a:schemeClr val="accent3">
                      <a:lumMod val="50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  <a:p>
                <a:r>
                  <a:rPr lang="en-US" altLang="ko-KR" sz="2000" dirty="0">
                    <a:solidFill>
                      <a:schemeClr val="accent3">
                        <a:lumMod val="50000"/>
                      </a:schemeClr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   - 3</a:t>
                </a:r>
                <a:r>
                  <a:rPr lang="ko-KR" altLang="en-US" sz="2000" dirty="0">
                    <a:solidFill>
                      <a:schemeClr val="accent3">
                        <a:lumMod val="50000"/>
                      </a:schemeClr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차원 모델링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8324518-F576-40E9-844C-473A2B8EDC75}"/>
                </a:ext>
              </a:extLst>
            </p:cNvPr>
            <p:cNvGrpSpPr/>
            <p:nvPr/>
          </p:nvGrpSpPr>
          <p:grpSpPr>
            <a:xfrm>
              <a:off x="8343900" y="2763520"/>
              <a:ext cx="3667760" cy="1689350"/>
              <a:chOff x="9072880" y="2763520"/>
              <a:chExt cx="3667760" cy="1689350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AC4901B7-7CBD-4E9C-BD79-ACC4B16E8C13}"/>
                  </a:ext>
                </a:extLst>
              </p:cNvPr>
              <p:cNvSpPr/>
              <p:nvPr/>
            </p:nvSpPr>
            <p:spPr>
              <a:xfrm>
                <a:off x="10160000" y="2763520"/>
                <a:ext cx="375920" cy="38608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47B30A-4930-4BE2-9B3D-04DCECCC7679}"/>
                  </a:ext>
                </a:extLst>
              </p:cNvPr>
              <p:cNvSpPr txBox="1"/>
              <p:nvPr/>
            </p:nvSpPr>
            <p:spPr>
              <a:xfrm>
                <a:off x="9337040" y="3161765"/>
                <a:ext cx="20218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600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보완실험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732CC6-5ADF-4D4B-94B8-32CD145C44AE}"/>
                  </a:ext>
                </a:extLst>
              </p:cNvPr>
              <p:cNvSpPr txBox="1"/>
              <p:nvPr/>
            </p:nvSpPr>
            <p:spPr>
              <a:xfrm>
                <a:off x="9072880" y="3744984"/>
                <a:ext cx="36677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accent3">
                        <a:lumMod val="50000"/>
                      </a:schemeClr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: </a:t>
                </a:r>
                <a:r>
                  <a:rPr lang="ko-KR" altLang="en-US" sz="2000" dirty="0">
                    <a:solidFill>
                      <a:schemeClr val="accent3">
                        <a:lumMod val="50000"/>
                      </a:schemeClr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정량실험 데이터 기반 조건 적용</a:t>
                </a:r>
                <a:endParaRPr lang="en-US" altLang="ko-KR" sz="2000" dirty="0">
                  <a:solidFill>
                    <a:schemeClr val="accent3">
                      <a:lumMod val="50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  <a:p>
                <a:r>
                  <a:rPr lang="en-US" altLang="ko-KR" sz="2000" dirty="0">
                    <a:solidFill>
                      <a:schemeClr val="accent3">
                        <a:lumMod val="50000"/>
                      </a:schemeClr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: </a:t>
                </a:r>
                <a:r>
                  <a:rPr lang="ko-KR" altLang="en-US" sz="2000" dirty="0">
                    <a:solidFill>
                      <a:schemeClr val="accent3">
                        <a:lumMod val="50000"/>
                      </a:schemeClr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보완된 모의실험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7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400BA98E-166E-4030-B1E7-D887F13F31D6}"/>
              </a:ext>
            </a:extLst>
          </p:cNvPr>
          <p:cNvSpPr/>
          <p:nvPr/>
        </p:nvSpPr>
        <p:spPr>
          <a:xfrm>
            <a:off x="11836400" y="0"/>
            <a:ext cx="3556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2A21D52-3FA3-4C69-A8EA-B68768D80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3735" y="575945"/>
            <a:ext cx="3224531" cy="1325563"/>
          </a:xfrm>
        </p:spPr>
        <p:txBody>
          <a:bodyPr>
            <a:noAutofit/>
          </a:bodyPr>
          <a:lstStyle/>
          <a:p>
            <a:r>
              <a:rPr lang="ko-KR" altLang="en-US" sz="5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모의 실험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EF3ED82-0D9C-452C-88C3-F2ECE32A9EAA}"/>
              </a:ext>
            </a:extLst>
          </p:cNvPr>
          <p:cNvCxnSpPr>
            <a:stCxn id="5" idx="2"/>
          </p:cNvCxnSpPr>
          <p:nvPr/>
        </p:nvCxnSpPr>
        <p:spPr>
          <a:xfrm flipH="1">
            <a:off x="6096000" y="1901508"/>
            <a:ext cx="1" cy="4235132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3EE5DA-EB26-476F-9931-E0386D14A2BB}"/>
              </a:ext>
            </a:extLst>
          </p:cNvPr>
          <p:cNvSpPr txBox="1"/>
          <p:nvPr/>
        </p:nvSpPr>
        <p:spPr>
          <a:xfrm>
            <a:off x="1422400" y="5354320"/>
            <a:ext cx="4094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공기</a:t>
            </a:r>
            <a:r>
              <a:rPr lang="en-US" altLang="ko-KR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en-US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기류</a:t>
            </a:r>
            <a:r>
              <a:rPr lang="en-US" altLang="ko-KR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  <a:r>
              <a:rPr lang="ko-KR" altLang="en-US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가 유체일때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5316B-2630-4293-8941-8ABE8BEDCD99}"/>
              </a:ext>
            </a:extLst>
          </p:cNvPr>
          <p:cNvSpPr txBox="1"/>
          <p:nvPr/>
        </p:nvSpPr>
        <p:spPr>
          <a:xfrm>
            <a:off x="6604000" y="5354320"/>
            <a:ext cx="4094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물</a:t>
            </a:r>
            <a:r>
              <a:rPr lang="en-US" altLang="ko-KR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en-US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액체</a:t>
            </a:r>
            <a:r>
              <a:rPr lang="en-US" altLang="ko-KR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  <a:r>
              <a:rPr lang="ko-KR" altLang="en-US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 유체일때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D69F80-FB74-412C-BC55-6BEDB25B0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3" y="2033691"/>
            <a:ext cx="4961096" cy="27906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B868E3-21F6-40CD-96E5-C860D7A09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564" y="2033691"/>
            <a:ext cx="4961093" cy="279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95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E87FCD5-14FF-4DF1-B048-3C314F174837}"/>
              </a:ext>
            </a:extLst>
          </p:cNvPr>
          <p:cNvSpPr/>
          <p:nvPr/>
        </p:nvSpPr>
        <p:spPr>
          <a:xfrm>
            <a:off x="762000" y="1690688"/>
            <a:ext cx="10667910" cy="185787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708C0B-067E-48BA-B0DA-D76B798B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정성적인 모델링 </a:t>
            </a:r>
            <a:r>
              <a:rPr lang="en-US" altLang="ko-KR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2</a:t>
            </a:r>
            <a:r>
              <a:rPr lang="ko-KR" altLang="en-US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차원 시뮬레이션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23636A-C47F-43D5-8106-E4AB672E2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010"/>
            <a:ext cx="10515600" cy="159299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※ </a:t>
            </a:r>
            <a:r>
              <a:rPr lang="ko-KR" altLang="en-US" sz="32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카르만</a:t>
            </a:r>
            <a:r>
              <a:rPr lang="ko-KR" altLang="en-US" sz="3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32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볼텍스</a:t>
            </a:r>
            <a:r>
              <a:rPr lang="ko-KR" altLang="en-US" sz="3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현상이</a:t>
            </a:r>
            <a:r>
              <a:rPr lang="en-US" altLang="ko-KR" sz="3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3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일어나기 위한 조건</a:t>
            </a:r>
            <a:endParaRPr lang="en-US" altLang="ko-KR" sz="32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유체가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특정 유속보다 빠르게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흘러야 한다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장애물의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구조적 형태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가 와류를 생성할 수 있어야 한다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7FF8643-E8F0-40AF-9D72-C74E638362B2}"/>
              </a:ext>
            </a:extLst>
          </p:cNvPr>
          <p:cNvSpPr/>
          <p:nvPr/>
        </p:nvSpPr>
        <p:spPr>
          <a:xfrm>
            <a:off x="982134" y="3843867"/>
            <a:ext cx="2082800" cy="20182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tx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유체의 밀도</a:t>
            </a:r>
            <a:endParaRPr lang="ko-KR" altLang="en-US" sz="2800" dirty="0">
              <a:solidFill>
                <a:schemeClr val="tx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4AD2541-A3DB-428A-915A-57BAA01D9C26}"/>
              </a:ext>
            </a:extLst>
          </p:cNvPr>
          <p:cNvSpPr/>
          <p:nvPr/>
        </p:nvSpPr>
        <p:spPr>
          <a:xfrm>
            <a:off x="6417735" y="3826935"/>
            <a:ext cx="2082800" cy="201824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원통의 직경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7198E77-E087-46F6-A25F-F8EC30599A46}"/>
              </a:ext>
            </a:extLst>
          </p:cNvPr>
          <p:cNvSpPr/>
          <p:nvPr/>
        </p:nvSpPr>
        <p:spPr>
          <a:xfrm>
            <a:off x="9008533" y="3826936"/>
            <a:ext cx="2149323" cy="200780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장애물의</a:t>
            </a:r>
            <a:endParaRPr lang="en-US" altLang="ko-KR" sz="2400" dirty="0">
              <a:solidFill>
                <a:schemeClr val="tx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굴곡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9CDEF8-8589-4DE1-BB4C-F0FE55476707}"/>
              </a:ext>
            </a:extLst>
          </p:cNvPr>
          <p:cNvSpPr txBox="1"/>
          <p:nvPr/>
        </p:nvSpPr>
        <p:spPr>
          <a:xfrm>
            <a:off x="2497666" y="6123543"/>
            <a:ext cx="181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유체의 특성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E31586-6A95-497A-8572-8908EFC62751}"/>
              </a:ext>
            </a:extLst>
          </p:cNvPr>
          <p:cNvSpPr txBox="1"/>
          <p:nvPr/>
        </p:nvSpPr>
        <p:spPr>
          <a:xfrm>
            <a:off x="7882467" y="6123543"/>
            <a:ext cx="181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장애물의 특성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4E47F-3373-4591-92E2-AF79060D04D5}"/>
              </a:ext>
            </a:extLst>
          </p:cNvPr>
          <p:cNvSpPr/>
          <p:nvPr/>
        </p:nvSpPr>
        <p:spPr>
          <a:xfrm>
            <a:off x="3572932" y="3826934"/>
            <a:ext cx="2082800" cy="20182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유체의 유속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C46D826-5A1C-4062-9450-2E34D1CEDC2C}"/>
              </a:ext>
            </a:extLst>
          </p:cNvPr>
          <p:cNvSpPr/>
          <p:nvPr/>
        </p:nvSpPr>
        <p:spPr>
          <a:xfrm>
            <a:off x="11836400" y="0"/>
            <a:ext cx="3556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70589BA-473D-404D-AF50-D6462664ECC1}"/>
              </a:ext>
            </a:extLst>
          </p:cNvPr>
          <p:cNvCxnSpPr>
            <a:cxnSpLocks/>
          </p:cNvCxnSpPr>
          <p:nvPr/>
        </p:nvCxnSpPr>
        <p:spPr>
          <a:xfrm>
            <a:off x="6096000" y="3857352"/>
            <a:ext cx="2" cy="2021338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36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uiExpand="1" build="p"/>
      <p:bldP spid="4" grpId="0" animBg="1"/>
      <p:bldP spid="5" grpId="0" animBg="1"/>
      <p:bldP spid="6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6DBF301-3E38-463A-81D6-267E13A4B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7282"/>
            <a:ext cx="10515600" cy="42480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901E3D4-C5A7-4B28-A604-C6AFD491A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정성적인 모델링 </a:t>
            </a:r>
            <a:r>
              <a:rPr lang="en-US" altLang="ko-KR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2</a:t>
            </a:r>
            <a:r>
              <a:rPr lang="ko-KR" altLang="en-US" sz="4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차원 시뮬레이션</a:t>
            </a:r>
          </a:p>
        </p:txBody>
      </p:sp>
      <p:sp>
        <p:nvSpPr>
          <p:cNvPr id="7" name="화살표: 줄무늬가 있는 오른쪽 6">
            <a:extLst>
              <a:ext uri="{FF2B5EF4-FFF2-40B4-BE49-F238E27FC236}">
                <a16:creationId xmlns:a16="http://schemas.microsoft.com/office/drawing/2014/main" id="{93ACD7B1-C73D-4E1B-9B9E-9B29ADA6102D}"/>
              </a:ext>
            </a:extLst>
          </p:cNvPr>
          <p:cNvSpPr/>
          <p:nvPr/>
        </p:nvSpPr>
        <p:spPr>
          <a:xfrm rot="16200000">
            <a:off x="827318" y="2917372"/>
            <a:ext cx="2340425" cy="729344"/>
          </a:xfrm>
          <a:prstGeom prst="stripedRightArrow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0BA47-98FC-4605-94D9-CE23D3A5BF06}"/>
              </a:ext>
            </a:extLst>
          </p:cNvPr>
          <p:cNvSpPr txBox="1"/>
          <p:nvPr/>
        </p:nvSpPr>
        <p:spPr>
          <a:xfrm>
            <a:off x="2364260" y="2111831"/>
            <a:ext cx="3731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FF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기압 감소 → 공기의 밀도 감소</a:t>
            </a:r>
          </a:p>
        </p:txBody>
      </p:sp>
    </p:spTree>
    <p:extLst>
      <p:ext uri="{BB962C8B-B14F-4D97-AF65-F5344CB8AC3E}">
        <p14:creationId xmlns:p14="http://schemas.microsoft.com/office/powerpoint/2010/main" val="2088803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33625-F3D1-4419-8620-00C73492F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111" y="315698"/>
            <a:ext cx="290177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5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기본 모델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E8F0119-62DC-4ABF-9FBC-7B2B1800D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8" y="1785314"/>
            <a:ext cx="4783667" cy="29388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3E80665-AE36-403F-A576-AF20910D76CC}"/>
              </a:ext>
            </a:extLst>
          </p:cNvPr>
          <p:cNvSpPr txBox="1">
            <a:spLocks/>
          </p:cNvSpPr>
          <p:nvPr/>
        </p:nvSpPr>
        <p:spPr>
          <a:xfrm>
            <a:off x="7199416" y="155565"/>
            <a:ext cx="4512733" cy="37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정성적인 모델링 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2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차원 시뮬레이션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142BA-AFD4-4694-8EF2-C01130626074}"/>
              </a:ext>
            </a:extLst>
          </p:cNvPr>
          <p:cNvSpPr txBox="1"/>
          <p:nvPr/>
        </p:nvSpPr>
        <p:spPr>
          <a:xfrm>
            <a:off x="575733" y="4817308"/>
            <a:ext cx="5367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기존 </a:t>
            </a:r>
            <a: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km/h 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의 유속 정보와 직경 정보를 대입하여 </a:t>
            </a:r>
            <a:r>
              <a:rPr lang="ko-KR" altLang="en-US" sz="20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카르만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20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볼텍스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현상이 일어나도록 </a:t>
            </a:r>
            <a:r>
              <a:rPr lang="ko-KR" altLang="en-US" sz="20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시뮬레이팅</a:t>
            </a:r>
            <a: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434DAA-3A03-422D-AD33-E0D076214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48" y="1749556"/>
            <a:ext cx="4867954" cy="3010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2574E1-BED5-463F-A5EA-B0CAA34BBE7D}"/>
              </a:ext>
            </a:extLst>
          </p:cNvPr>
          <p:cNvSpPr txBox="1"/>
          <p:nvPr/>
        </p:nvSpPr>
        <p:spPr>
          <a:xfrm>
            <a:off x="6726958" y="4817309"/>
            <a:ext cx="4588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장애물의 위</a:t>
            </a:r>
            <a: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 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아래에서 각각 먼저 와류가 발생하도록 </a:t>
            </a:r>
            <a:r>
              <a:rPr lang="ko-KR" altLang="en-US" sz="20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시뮬레이팅</a:t>
            </a:r>
            <a: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en-US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E9D1420-910E-4AA8-BC13-C841F9E0B34C}"/>
              </a:ext>
            </a:extLst>
          </p:cNvPr>
          <p:cNvSpPr/>
          <p:nvPr/>
        </p:nvSpPr>
        <p:spPr>
          <a:xfrm>
            <a:off x="11836400" y="0"/>
            <a:ext cx="3556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6000D-89D0-4CF1-A9A1-AA1A13B1677E}"/>
              </a:ext>
            </a:extLst>
          </p:cNvPr>
          <p:cNvSpPr txBox="1"/>
          <p:nvPr/>
        </p:nvSpPr>
        <p:spPr>
          <a:xfrm>
            <a:off x="6819634" y="5791640"/>
            <a:ext cx="440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왼쪽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파랑 먼저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오른쪽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빨강 먼저</a:t>
            </a:r>
          </a:p>
        </p:txBody>
      </p:sp>
    </p:spTree>
    <p:extLst>
      <p:ext uri="{BB962C8B-B14F-4D97-AF65-F5344CB8AC3E}">
        <p14:creationId xmlns:p14="http://schemas.microsoft.com/office/powerpoint/2010/main" val="1730687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580E844-E19C-4876-B67A-8D3999734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125" y="1585062"/>
            <a:ext cx="5969749" cy="36878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4DFA869-30D2-4D1A-B380-C66F88BD0595}"/>
              </a:ext>
            </a:extLst>
          </p:cNvPr>
          <p:cNvGrpSpPr/>
          <p:nvPr/>
        </p:nvGrpSpPr>
        <p:grpSpPr>
          <a:xfrm>
            <a:off x="389465" y="1825571"/>
            <a:ext cx="2994522" cy="3206855"/>
            <a:chOff x="389465" y="1825571"/>
            <a:chExt cx="2994522" cy="320685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4C31EE-433E-4F01-B791-80E746DEF171}"/>
                </a:ext>
              </a:extLst>
            </p:cNvPr>
            <p:cNvSpPr/>
            <p:nvPr/>
          </p:nvSpPr>
          <p:spPr>
            <a:xfrm>
              <a:off x="2838262" y="1825571"/>
              <a:ext cx="545725" cy="320685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219A8D-A762-43A3-A0BA-E4F1C8B185BF}"/>
                </a:ext>
              </a:extLst>
            </p:cNvPr>
            <p:cNvSpPr txBox="1"/>
            <p:nvPr/>
          </p:nvSpPr>
          <p:spPr>
            <a:xfrm>
              <a:off x="389465" y="1825571"/>
              <a:ext cx="2143997" cy="13234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장애물 통과 전의 유체는 모두 같은 유속을 가진 상태에서 출발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AC5ACF6-780C-4135-A597-21847B182D37}"/>
              </a:ext>
            </a:extLst>
          </p:cNvPr>
          <p:cNvGrpSpPr/>
          <p:nvPr/>
        </p:nvGrpSpPr>
        <p:grpSpPr>
          <a:xfrm>
            <a:off x="4806387" y="2823174"/>
            <a:ext cx="6996148" cy="1172614"/>
            <a:chOff x="4806387" y="2823174"/>
            <a:chExt cx="6996148" cy="117261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B5D633C-B303-48A4-8710-2511200D6D5A}"/>
                </a:ext>
              </a:extLst>
            </p:cNvPr>
            <p:cNvSpPr/>
            <p:nvPr/>
          </p:nvSpPr>
          <p:spPr>
            <a:xfrm>
              <a:off x="4806387" y="2862207"/>
              <a:ext cx="4547350" cy="1133581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3D3A9B-DE61-45BD-8FE1-E0A04E05A27E}"/>
                </a:ext>
              </a:extLst>
            </p:cNvPr>
            <p:cNvSpPr txBox="1"/>
            <p:nvPr/>
          </p:nvSpPr>
          <p:spPr>
            <a:xfrm>
              <a:off x="9431275" y="2823174"/>
              <a:ext cx="2371260" cy="10156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장애물을 통과한 뒤 주기적으로 반복적인 와류가 발생함</a:t>
              </a:r>
              <a:r>
                <a:rPr lang="en-US" altLang="ko-KR" sz="20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</a:t>
              </a:r>
              <a:endPara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59F943-20C2-47F2-B9B6-CEDD49798467}"/>
              </a:ext>
            </a:extLst>
          </p:cNvPr>
          <p:cNvGrpSpPr/>
          <p:nvPr/>
        </p:nvGrpSpPr>
        <p:grpSpPr>
          <a:xfrm>
            <a:off x="1280394" y="3589867"/>
            <a:ext cx="3274673" cy="2964562"/>
            <a:chOff x="1280394" y="3589867"/>
            <a:chExt cx="3274673" cy="2964562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E4775BD3-90BE-4B3E-9F42-E0CF8976400D}"/>
                </a:ext>
              </a:extLst>
            </p:cNvPr>
            <p:cNvCxnSpPr/>
            <p:nvPr/>
          </p:nvCxnSpPr>
          <p:spPr>
            <a:xfrm flipH="1">
              <a:off x="3383987" y="3589867"/>
              <a:ext cx="1171080" cy="208280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8AB273-9F31-4A71-BE64-EDAF7D84EAA8}"/>
                </a:ext>
              </a:extLst>
            </p:cNvPr>
            <p:cNvSpPr txBox="1"/>
            <p:nvPr/>
          </p:nvSpPr>
          <p:spPr>
            <a:xfrm>
              <a:off x="1280394" y="5846543"/>
              <a:ext cx="2506135" cy="7078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일정한 반지름을 가진 원기둥 장애물의 단면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259760E-FDBA-4778-B7E3-B7FF794E4B85}"/>
              </a:ext>
            </a:extLst>
          </p:cNvPr>
          <p:cNvGrpSpPr/>
          <p:nvPr/>
        </p:nvGrpSpPr>
        <p:grpSpPr>
          <a:xfrm>
            <a:off x="5061351" y="3454984"/>
            <a:ext cx="6046916" cy="3099445"/>
            <a:chOff x="5061351" y="3454984"/>
            <a:chExt cx="6046916" cy="3099445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7263CA3-CEF7-47E3-9F01-78C6CCAB2D47}"/>
                </a:ext>
              </a:extLst>
            </p:cNvPr>
            <p:cNvCxnSpPr>
              <a:cxnSpLocks/>
            </p:cNvCxnSpPr>
            <p:nvPr/>
          </p:nvCxnSpPr>
          <p:spPr>
            <a:xfrm>
              <a:off x="5061351" y="3454984"/>
              <a:ext cx="916116" cy="221768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4F77F6-C193-4737-83C9-3CB48ABF60B4}"/>
                </a:ext>
              </a:extLst>
            </p:cNvPr>
            <p:cNvSpPr txBox="1"/>
            <p:nvPr/>
          </p:nvSpPr>
          <p:spPr>
            <a:xfrm>
              <a:off x="6095999" y="5846543"/>
              <a:ext cx="5012268" cy="7078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유체가 장애물을 통과하면서 위</a:t>
              </a:r>
              <a:r>
                <a:rPr lang="en-US" altLang="ko-KR" sz="20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/</a:t>
              </a:r>
              <a:r>
                <a:rPr lang="ko-KR" altLang="en-US" sz="20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아래의 미묘한 속도차이 발생 </a:t>
              </a:r>
              <a:r>
                <a:rPr lang="en-US" altLang="ko-KR" sz="20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-&gt; </a:t>
              </a:r>
              <a:r>
                <a:rPr lang="ko-KR" altLang="en-US" sz="20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소용돌이를 만든다</a:t>
              </a:r>
              <a:r>
                <a:rPr lang="en-US" altLang="ko-KR" sz="20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!</a:t>
              </a:r>
              <a:endPara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</p:grpSp>
      <p:sp>
        <p:nvSpPr>
          <p:cNvPr id="15" name="Rectangle 6">
            <a:extLst>
              <a:ext uri="{FF2B5EF4-FFF2-40B4-BE49-F238E27FC236}">
                <a16:creationId xmlns:a16="http://schemas.microsoft.com/office/drawing/2014/main" id="{2B9F4254-7134-4CCD-90A9-BF79FAE3458E}"/>
              </a:ext>
            </a:extLst>
          </p:cNvPr>
          <p:cNvSpPr/>
          <p:nvPr/>
        </p:nvSpPr>
        <p:spPr>
          <a:xfrm>
            <a:off x="11836400" y="0"/>
            <a:ext cx="3556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DB0AC80-E355-4478-8A1A-91C73BF35CC9}"/>
              </a:ext>
            </a:extLst>
          </p:cNvPr>
          <p:cNvSpPr txBox="1">
            <a:spLocks/>
          </p:cNvSpPr>
          <p:nvPr/>
        </p:nvSpPr>
        <p:spPr>
          <a:xfrm>
            <a:off x="7199416" y="155565"/>
            <a:ext cx="4512733" cy="37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정성적인 모델링 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2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차원 시뮬레이션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EC3CE01-591D-4664-9D1D-282BEB328B8F}"/>
              </a:ext>
            </a:extLst>
          </p:cNvPr>
          <p:cNvSpPr txBox="1">
            <a:spLocks/>
          </p:cNvSpPr>
          <p:nvPr/>
        </p:nvSpPr>
        <p:spPr>
          <a:xfrm>
            <a:off x="4645111" y="315698"/>
            <a:ext cx="29017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기본 모델</a:t>
            </a:r>
            <a:endParaRPr lang="ko-KR" altLang="en-US" sz="5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80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949</Words>
  <Application>Microsoft Office PowerPoint</Application>
  <PresentationFormat>와이드스크린</PresentationFormat>
  <Paragraphs>164</Paragraphs>
  <Slides>20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아리따-돋움(TTF)-Bold</vt:lpstr>
      <vt:lpstr>아리따-돋움(TTF)-SemiBold</vt:lpstr>
      <vt:lpstr>아리따-돋움(TTF)-Light</vt:lpstr>
      <vt:lpstr>맑은 고딕</vt:lpstr>
      <vt:lpstr>Arial</vt:lpstr>
      <vt:lpstr>아리따-돋움(TTF)-Medium</vt:lpstr>
      <vt:lpstr>Office 테마</vt:lpstr>
      <vt:lpstr>제주도 카르만 볼텍스 현상의  수치해석적 이해와 3D모델링 및 CFD실험을  통한 개선 및 활용방안 연구</vt:lpstr>
      <vt:lpstr>카르만 볼텍스 현상이란?</vt:lpstr>
      <vt:lpstr>연구의 목적</vt:lpstr>
      <vt:lpstr>실험 개요</vt:lpstr>
      <vt:lpstr>모의 실험</vt:lpstr>
      <vt:lpstr>정성적인 모델링 – 2차원 시뮬레이션</vt:lpstr>
      <vt:lpstr>정성적인 모델링 – 2차원 시뮬레이션</vt:lpstr>
      <vt:lpstr>기본 모델</vt:lpstr>
      <vt:lpstr>PowerPoint 프레젠테이션</vt:lpstr>
      <vt:lpstr>PowerPoint 프레젠테이션</vt:lpstr>
      <vt:lpstr>PowerPoint 프레젠테이션</vt:lpstr>
      <vt:lpstr>PowerPoint 프레젠테이션</vt:lpstr>
      <vt:lpstr>추가 변인 : 장애물의 모양(타원)</vt:lpstr>
      <vt:lpstr>한라산의 유속/반경/밀도</vt:lpstr>
      <vt:lpstr>한라산의 3D 모델링 시뮬레이션</vt:lpstr>
      <vt:lpstr>PowerPoint 프레젠테이션</vt:lpstr>
      <vt:lpstr>성산일출봉의 유속/반경/밀도</vt:lpstr>
      <vt:lpstr>PowerPoint 프레젠테이션</vt:lpstr>
      <vt:lpstr>차후 연구계획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dy484</dc:creator>
  <cp:lastModifiedBy>celenort</cp:lastModifiedBy>
  <cp:revision>46</cp:revision>
  <dcterms:created xsi:type="dcterms:W3CDTF">2019-05-08T13:29:23Z</dcterms:created>
  <dcterms:modified xsi:type="dcterms:W3CDTF">2022-02-01T09:11:04Z</dcterms:modified>
</cp:coreProperties>
</file>